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43" r:id="rId2"/>
    <p:sldId id="257" r:id="rId3"/>
    <p:sldId id="261" r:id="rId4"/>
    <p:sldId id="269" r:id="rId5"/>
    <p:sldId id="270" r:id="rId6"/>
    <p:sldId id="268" r:id="rId7"/>
    <p:sldId id="271" r:id="rId8"/>
    <p:sldId id="272" r:id="rId9"/>
    <p:sldId id="273" r:id="rId10"/>
    <p:sldId id="274" r:id="rId11"/>
    <p:sldId id="276" r:id="rId12"/>
    <p:sldId id="292"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3" r:id="rId29"/>
    <p:sldId id="294" r:id="rId30"/>
    <p:sldId id="300" r:id="rId31"/>
    <p:sldId id="298" r:id="rId32"/>
    <p:sldId id="299" r:id="rId33"/>
    <p:sldId id="304" r:id="rId34"/>
    <p:sldId id="305" r:id="rId35"/>
    <p:sldId id="306" r:id="rId36"/>
    <p:sldId id="307" r:id="rId37"/>
    <p:sldId id="308" r:id="rId38"/>
    <p:sldId id="309" r:id="rId39"/>
    <p:sldId id="310" r:id="rId40"/>
    <p:sldId id="312" r:id="rId41"/>
    <p:sldId id="315" r:id="rId42"/>
    <p:sldId id="341" r:id="rId43"/>
    <p:sldId id="342" r:id="rId44"/>
    <p:sldId id="344" r:id="rId45"/>
    <p:sldId id="345" r:id="rId46"/>
    <p:sldId id="313" r:id="rId47"/>
    <p:sldId id="314" r:id="rId48"/>
    <p:sldId id="334" r:id="rId49"/>
    <p:sldId id="335" r:id="rId50"/>
    <p:sldId id="336" r:id="rId51"/>
    <p:sldId id="329" r:id="rId52"/>
    <p:sldId id="338" r:id="rId53"/>
    <p:sldId id="330" r:id="rId54"/>
    <p:sldId id="331" r:id="rId55"/>
    <p:sldId id="339" r:id="rId56"/>
    <p:sldId id="332" r:id="rId57"/>
    <p:sldId id="340" r:id="rId58"/>
    <p:sldId id="333" r:id="rId59"/>
    <p:sldId id="316" r:id="rId60"/>
    <p:sldId id="317" r:id="rId61"/>
    <p:sldId id="318" r:id="rId62"/>
    <p:sldId id="295" r:id="rId63"/>
    <p:sldId id="296" r:id="rId64"/>
    <p:sldId id="297" r:id="rId65"/>
    <p:sldId id="301" r:id="rId66"/>
    <p:sldId id="302" r:id="rId67"/>
    <p:sldId id="303"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12" autoAdjust="0"/>
    <p:restoredTop sz="82435" autoAdjust="0"/>
  </p:normalViewPr>
  <p:slideViewPr>
    <p:cSldViewPr>
      <p:cViewPr varScale="1">
        <p:scale>
          <a:sx n="80" d="100"/>
          <a:sy n="80" d="100"/>
        </p:scale>
        <p:origin x="182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9D55BC-760E-4F13-A216-B7A889B4C73C}" type="datetimeFigureOut">
              <a:rPr lang="en-US" smtClean="0"/>
              <a:t>8/8/18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E920C9-A718-4BD0-BA87-993470A31A45}" type="slidenum">
              <a:rPr lang="en-US" smtClean="0"/>
              <a:t>‹#›</a:t>
            </a:fld>
            <a:endParaRPr lang="en-US"/>
          </a:p>
        </p:txBody>
      </p:sp>
    </p:spTree>
    <p:extLst>
      <p:ext uri="{BB962C8B-B14F-4D97-AF65-F5344CB8AC3E}">
        <p14:creationId xmlns:p14="http://schemas.microsoft.com/office/powerpoint/2010/main" val="32472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notes!</a:t>
            </a:r>
          </a:p>
        </p:txBody>
      </p:sp>
      <p:sp>
        <p:nvSpPr>
          <p:cNvPr id="4" name="Slide Number Placeholder 3"/>
          <p:cNvSpPr>
            <a:spLocks noGrp="1"/>
          </p:cNvSpPr>
          <p:nvPr>
            <p:ph type="sldNum" sz="quarter" idx="10"/>
          </p:nvPr>
        </p:nvSpPr>
        <p:spPr/>
        <p:txBody>
          <a:bodyPr/>
          <a:lstStyle/>
          <a:p>
            <a:fld id="{E1EAA073-A5A1-488D-BF9F-079A4318460E}" type="slidenum">
              <a:rPr lang="en-US" smtClean="0"/>
              <a:t>1</a:t>
            </a:fld>
            <a:endParaRPr lang="en-US" dirty="0"/>
          </a:p>
        </p:txBody>
      </p:sp>
    </p:spTree>
    <p:extLst>
      <p:ext uri="{BB962C8B-B14F-4D97-AF65-F5344CB8AC3E}">
        <p14:creationId xmlns:p14="http://schemas.microsoft.com/office/powerpoint/2010/main" val="107154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Note for people who have used other programming languages:</a:t>
            </a:r>
          </a:p>
          <a:p>
            <a:r>
              <a:rPr lang="en-US" dirty="0"/>
              <a:t>Lists</a:t>
            </a:r>
            <a:r>
              <a:rPr lang="en-US" baseline="0" dirty="0"/>
              <a:t> are similar to what other programming languages call "arrays". There are actually some subtle (but important) differences between lists and arrays (lists are closer to what is usually called a </a:t>
            </a:r>
            <a:r>
              <a:rPr lang="en-US" i="1" baseline="0" dirty="0"/>
              <a:t>linked list</a:t>
            </a:r>
            <a:r>
              <a:rPr lang="en-US" i="0" baseline="0" dirty="0"/>
              <a:t>)</a:t>
            </a:r>
            <a:r>
              <a:rPr lang="en-US" baseline="0" dirty="0"/>
              <a:t>, but for most purposes they perform the same role. The most obvious difference you might notice is that you don't need to specify ahead of time how large your list will be. This is because the size of the list grows dynamically as you add things to it (it also shrinks automatically as you take things out).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Notice that we don't have to say</a:t>
            </a:r>
          </a:p>
          <a:p>
            <a:r>
              <a:rPr lang="en-US" i="1" dirty="0" err="1"/>
              <a:t>myList</a:t>
            </a:r>
            <a:r>
              <a:rPr lang="en-US" i="1" dirty="0"/>
              <a:t> = </a:t>
            </a:r>
            <a:r>
              <a:rPr lang="en-US" i="1" dirty="0" err="1"/>
              <a:t>myList.append</a:t>
            </a:r>
            <a:r>
              <a:rPr lang="en-US" i="1" dirty="0"/>
              <a:t>()</a:t>
            </a:r>
          </a:p>
          <a:p>
            <a:r>
              <a:rPr lang="en-US" dirty="0"/>
              <a:t>for this to work (and, in fact, we shouldn’t!).</a:t>
            </a:r>
            <a:r>
              <a:rPr lang="en-US" baseline="0" dirty="0"/>
              <a:t> </a:t>
            </a:r>
            <a:r>
              <a:rPr lang="en-US" dirty="0"/>
              <a:t>Functions that work this way are said to be "in place" operations,</a:t>
            </a:r>
            <a:r>
              <a:rPr lang="en-US" baseline="0" dirty="0"/>
              <a:t> because they modify the variable itself, instead of simply returning a value that must be captured. "In place" functions are not very common, but it's good to look up any new functions you use to check if they are, since you do not want to modify your variables without realizing it.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.pop() is also an in-place function, but it returns something as well: the element that was "popped".</a:t>
            </a:r>
          </a:p>
          <a:p>
            <a:r>
              <a:rPr lang="en-US" dirty="0"/>
              <a:t>.remove() is also an in-place function, but rather than passing the index you pass the element itself.</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 Python 3, the range constructor returns a new object type called "range".  A lot of the functionality of lists is implemented in range, but the contents of range are more rigid.</a:t>
            </a:r>
          </a:p>
        </p:txBody>
      </p:sp>
      <p:sp>
        <p:nvSpPr>
          <p:cNvPr id="4" name="Slide Number Placeholder 3"/>
          <p:cNvSpPr>
            <a:spLocks noGrp="1"/>
          </p:cNvSpPr>
          <p:nvPr>
            <p:ph type="sldNum" sz="quarter" idx="10"/>
          </p:nvPr>
        </p:nvSpPr>
        <p:spPr/>
        <p:txBody>
          <a:bodyPr/>
          <a:lstStyle/>
          <a:p>
            <a:fld id="{0EE920C9-A718-4BD0-BA87-993470A31A45}" type="slidenum">
              <a:rPr lang="en-US" smtClean="0"/>
              <a:t>5</a:t>
            </a:fld>
            <a:endParaRPr lang="en-US"/>
          </a:p>
        </p:txBody>
      </p:sp>
    </p:spTree>
    <p:extLst>
      <p:ext uri="{BB962C8B-B14F-4D97-AF65-F5344CB8AC3E}">
        <p14:creationId xmlns:p14="http://schemas.microsoft.com/office/powerpoint/2010/main" val="2848360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lgn="l"/>
            <a:r>
              <a:rPr lang="en-US" dirty="0"/>
              <a:t>Advanced: The syntax `foo in bar` is mangled by the interpreter to `</a:t>
            </a:r>
            <a:r>
              <a:rPr lang="en-US" dirty="0" err="1"/>
              <a:t>bar.__contains</a:t>
            </a:r>
            <a:r>
              <a:rPr lang="en-US" dirty="0"/>
              <a:t>__(foo)`.</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strings really</a:t>
            </a:r>
            <a:r>
              <a:rPr lang="en-US" baseline="0" dirty="0"/>
              <a:t> aren't allowed to be changed. </a:t>
            </a:r>
            <a:r>
              <a:rPr lang="en-US" dirty="0"/>
              <a:t>Whenever we've "changed" strings in the past, what we</a:t>
            </a:r>
            <a:r>
              <a:rPr lang="en-US" baseline="0" dirty="0"/>
              <a:t> really did was overwrite the variable holding the string with a new version of the string. This is a subtle but important distinction. </a:t>
            </a:r>
            <a:endParaRPr lang="en-US" dirty="0"/>
          </a:p>
        </p:txBody>
      </p:sp>
      <p:sp>
        <p:nvSpPr>
          <p:cNvPr id="4" name="Slide Number Placeholder 3"/>
          <p:cNvSpPr>
            <a:spLocks noGrp="1"/>
          </p:cNvSpPr>
          <p:nvPr>
            <p:ph type="sldNum" sz="quarter" idx="10"/>
          </p:nvPr>
        </p:nvSpPr>
        <p:spPr/>
        <p:txBody>
          <a:bodyPr/>
          <a:lstStyle/>
          <a:p>
            <a:fld id="{0EE920C9-A718-4BD0-BA87-993470A31A45}" type="slidenum">
              <a:rPr lang="en-US" smtClean="0"/>
              <a:t>43</a:t>
            </a:fld>
            <a:endParaRPr lang="en-US"/>
          </a:p>
        </p:txBody>
      </p:sp>
    </p:spTree>
    <p:extLst>
      <p:ext uri="{BB962C8B-B14F-4D97-AF65-F5344CB8AC3E}">
        <p14:creationId xmlns:p14="http://schemas.microsoft.com/office/powerpoint/2010/main" val="371073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E920C9-A718-4BD0-BA87-993470A31A45}" type="slidenum">
              <a:rPr lang="en-US" smtClean="0"/>
              <a:t>45</a:t>
            </a:fld>
            <a:endParaRPr lang="en-US"/>
          </a:p>
        </p:txBody>
      </p:sp>
    </p:spTree>
    <p:extLst>
      <p:ext uri="{BB962C8B-B14F-4D97-AF65-F5344CB8AC3E}">
        <p14:creationId xmlns:p14="http://schemas.microsoft.com/office/powerpoint/2010/main" val="824356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Experiment</a:t>
            </a:r>
            <a:r>
              <a:rPr lang="en-US" baseline="0" dirty="0"/>
              <a:t> with these on your own to see how they work! </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E920C9-A718-4BD0-BA87-993470A31A45}" type="slidenum">
              <a:rPr lang="en-US" smtClean="0"/>
              <a:t>52</a:t>
            </a:fld>
            <a:endParaRPr lang="en-US"/>
          </a:p>
        </p:txBody>
      </p:sp>
    </p:spTree>
    <p:extLst>
      <p:ext uri="{BB962C8B-B14F-4D97-AF65-F5344CB8AC3E}">
        <p14:creationId xmlns:p14="http://schemas.microsoft.com/office/powerpoint/2010/main" val="2246375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What</a:t>
            </a:r>
            <a:r>
              <a:rPr lang="en-US" baseline="0" dirty="0"/>
              <a:t> does "parsing" a data file mean? Basically, it means breaking it down into meaningful pieces--whatever that may be.</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Font typeface="Wingdings"/>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4844610-7538-48EB-A33F-000CBCAEEE9E}" type="datetimeFigureOut">
              <a:rPr lang="en-US" smtClean="0"/>
              <a:t>8/8/18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4225825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844610-7538-48EB-A33F-000CBCAEEE9E}" type="datetimeFigureOut">
              <a:rPr lang="en-US" smtClean="0"/>
              <a:t>8/8/18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301782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844610-7538-48EB-A33F-000CBCAEEE9E}" type="datetimeFigureOut">
              <a:rPr lang="en-US" smtClean="0"/>
              <a:t>8/8/18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2330242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938722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844610-7538-48EB-A33F-000CBCAEEE9E}" type="datetimeFigureOut">
              <a:rPr lang="en-US" smtClean="0"/>
              <a:t>8/8/18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2835100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844610-7538-48EB-A33F-000CBCAEEE9E}" type="datetimeFigureOut">
              <a:rPr lang="en-US" smtClean="0"/>
              <a:t>8/8/18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1791730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844610-7538-48EB-A33F-000CBCAEEE9E}" type="datetimeFigureOut">
              <a:rPr lang="en-US" smtClean="0"/>
              <a:t>8/8/18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203258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844610-7538-48EB-A33F-000CBCAEEE9E}" type="datetimeFigureOut">
              <a:rPr lang="en-US" smtClean="0"/>
              <a:t>8/8/18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1354251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844610-7538-48EB-A33F-000CBCAEEE9E}" type="datetimeFigureOut">
              <a:rPr lang="en-US" smtClean="0"/>
              <a:t>8/8/18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2845217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44610-7538-48EB-A33F-000CBCAEEE9E}" type="datetimeFigureOut">
              <a:rPr lang="en-US" smtClean="0"/>
              <a:t>8/8/18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3029533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844610-7538-48EB-A33F-000CBCAEEE9E}" type="datetimeFigureOut">
              <a:rPr lang="en-US" smtClean="0"/>
              <a:t>8/8/18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214166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844610-7538-48EB-A33F-000CBCAEEE9E}" type="datetimeFigureOut">
              <a:rPr lang="en-US" smtClean="0"/>
              <a:t>8/8/18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B62DF1-F220-4B89-AC66-0E366A0B3713}" type="slidenum">
              <a:rPr lang="en-US" smtClean="0"/>
              <a:t>‹#›</a:t>
            </a:fld>
            <a:endParaRPr lang="en-US"/>
          </a:p>
        </p:txBody>
      </p:sp>
    </p:spTree>
    <p:extLst>
      <p:ext uri="{BB962C8B-B14F-4D97-AF65-F5344CB8AC3E}">
        <p14:creationId xmlns:p14="http://schemas.microsoft.com/office/powerpoint/2010/main" val="37197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44610-7538-48EB-A33F-000CBCAEEE9E}" type="datetimeFigureOut">
              <a:rPr lang="en-US" smtClean="0"/>
              <a:t>8/8/18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B62DF1-F220-4B89-AC66-0E366A0B3713}" type="slidenum">
              <a:rPr lang="en-US" smtClean="0"/>
              <a:t>‹#›</a:t>
            </a:fld>
            <a:endParaRPr lang="en-US"/>
          </a:p>
        </p:txBody>
      </p:sp>
    </p:spTree>
    <p:extLst>
      <p:ext uri="{BB962C8B-B14F-4D97-AF65-F5344CB8AC3E}">
        <p14:creationId xmlns:p14="http://schemas.microsoft.com/office/powerpoint/2010/main" val="2534917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1800"/>
            <a:ext cx="7772400" cy="1470025"/>
          </a:xfrm>
        </p:spPr>
        <p:txBody>
          <a:bodyPr>
            <a:normAutofit/>
          </a:bodyPr>
          <a:lstStyle/>
          <a:p>
            <a:r>
              <a:rPr lang="en-US" dirty="0">
                <a:latin typeface="Calibri Light" panose="020F0302020204030204" pitchFamily="34" charset="0"/>
              </a:rPr>
              <a:t>Data structures </a:t>
            </a:r>
            <a:r>
              <a:rPr lang="en-US" dirty="0" err="1">
                <a:latin typeface="Calibri Light" panose="020F0302020204030204" pitchFamily="34" charset="0"/>
              </a:rPr>
              <a:t>pt</a:t>
            </a:r>
            <a:r>
              <a:rPr lang="en-US" dirty="0">
                <a:latin typeface="Calibri Light" panose="020F0302020204030204" pitchFamily="34" charset="0"/>
              </a:rPr>
              <a:t> I: Lists</a:t>
            </a:r>
          </a:p>
        </p:txBody>
      </p:sp>
      <p:sp>
        <p:nvSpPr>
          <p:cNvPr id="3" name="Subtitle 2"/>
          <p:cNvSpPr>
            <a:spLocks noGrp="1"/>
          </p:cNvSpPr>
          <p:nvPr>
            <p:ph type="subTitle" idx="1"/>
          </p:nvPr>
        </p:nvSpPr>
        <p:spPr>
          <a:xfrm>
            <a:off x="1371600" y="4038600"/>
            <a:ext cx="6400800" cy="1066800"/>
          </a:xfrm>
        </p:spPr>
        <p:txBody>
          <a:bodyPr>
            <a:normAutofit/>
          </a:bodyPr>
          <a:lstStyle/>
          <a:p>
            <a:r>
              <a:rPr lang="en-US" sz="2800" dirty="0"/>
              <a:t>Lesson 4 – 08/08/18</a:t>
            </a:r>
          </a:p>
          <a:p>
            <a:r>
              <a:rPr lang="en-US" sz="2800" dirty="0"/>
              <a:t>Slide by Sarah Middleton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78" y="685800"/>
            <a:ext cx="2477444" cy="2717504"/>
          </a:xfrm>
          <a:prstGeom prst="rect">
            <a:avLst/>
          </a:prstGeom>
        </p:spPr>
      </p:pic>
      <p:pic>
        <p:nvPicPr>
          <p:cNvPr id="6" name="Picture 2" descr="http://upibi.org/wp-content/uploads/2015/03/IBI-logo-with-text.jpg">
            <a:extLst>
              <a:ext uri="{FF2B5EF4-FFF2-40B4-BE49-F238E27FC236}">
                <a16:creationId xmlns:a16="http://schemas.microsoft.com/office/drawing/2014/main" id="{61FFECAB-8BB8-584E-9578-4C57F568F7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821" y="6016253"/>
            <a:ext cx="1652204" cy="6100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55623C-0D3A-1348-B240-D924DA3DEFEF}"/>
              </a:ext>
            </a:extLst>
          </p:cNvPr>
          <p:cNvSpPr txBox="1"/>
          <p:nvPr/>
        </p:nvSpPr>
        <p:spPr>
          <a:xfrm>
            <a:off x="3248627" y="6236736"/>
            <a:ext cx="1504194" cy="369332"/>
          </a:xfrm>
          <a:prstGeom prst="rect">
            <a:avLst/>
          </a:prstGeom>
          <a:noFill/>
        </p:spPr>
        <p:txBody>
          <a:bodyPr wrap="none" rtlCol="0">
            <a:spAutoFit/>
          </a:bodyPr>
          <a:lstStyle/>
          <a:p>
            <a:r>
              <a:rPr lang="en-US" dirty="0">
                <a:latin typeface="Calibri Light" panose="020F0302020204030204" pitchFamily="34" charset="0"/>
              </a:rPr>
              <a:t>Sponsored by:</a:t>
            </a:r>
          </a:p>
        </p:txBody>
      </p:sp>
      <p:sp>
        <p:nvSpPr>
          <p:cNvPr id="8" name="TextBox 7">
            <a:extLst>
              <a:ext uri="{FF2B5EF4-FFF2-40B4-BE49-F238E27FC236}">
                <a16:creationId xmlns:a16="http://schemas.microsoft.com/office/drawing/2014/main" id="{AEB6F918-43D0-4445-B5FA-02449101FE00}"/>
              </a:ext>
            </a:extLst>
          </p:cNvPr>
          <p:cNvSpPr txBox="1"/>
          <p:nvPr/>
        </p:nvSpPr>
        <p:spPr>
          <a:xfrm>
            <a:off x="3402930" y="5071358"/>
            <a:ext cx="2699777" cy="584775"/>
          </a:xfrm>
          <a:prstGeom prst="rect">
            <a:avLst/>
          </a:prstGeom>
          <a:noFill/>
        </p:spPr>
        <p:txBody>
          <a:bodyPr wrap="none" rtlCol="0">
            <a:spAutoFit/>
          </a:bodyPr>
          <a:lstStyle/>
          <a:p>
            <a:pPr algn="ctr"/>
            <a:r>
              <a:rPr lang="en-US" sz="3200" dirty="0">
                <a:solidFill>
                  <a:schemeClr val="tx1">
                    <a:lumMod val="50000"/>
                    <a:lumOff val="50000"/>
                  </a:schemeClr>
                </a:solidFill>
                <a:latin typeface="+mj-lt"/>
              </a:rPr>
              <a:t>(Please sign-in)</a:t>
            </a:r>
          </a:p>
        </p:txBody>
      </p:sp>
      <p:pic>
        <p:nvPicPr>
          <p:cNvPr id="9" name="Picture 8">
            <a:extLst>
              <a:ext uri="{FF2B5EF4-FFF2-40B4-BE49-F238E27FC236}">
                <a16:creationId xmlns:a16="http://schemas.microsoft.com/office/drawing/2014/main" id="{E9C3FE02-9627-1745-AF54-7AD7A1E6F2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11" y="6038831"/>
            <a:ext cx="1806498" cy="595400"/>
          </a:xfrm>
          <a:prstGeom prst="rect">
            <a:avLst/>
          </a:prstGeom>
        </p:spPr>
      </p:pic>
      <p:pic>
        <p:nvPicPr>
          <p:cNvPr id="10" name="Picture 9">
            <a:extLst>
              <a:ext uri="{FF2B5EF4-FFF2-40B4-BE49-F238E27FC236}">
                <a16:creationId xmlns:a16="http://schemas.microsoft.com/office/drawing/2014/main" id="{A425CF0E-5DF1-BA45-A4B8-CF0A9DA330BE}"/>
              </a:ext>
            </a:extLst>
          </p:cNvPr>
          <p:cNvPicPr>
            <a:picLocks noChangeAspect="1"/>
          </p:cNvPicPr>
          <p:nvPr/>
        </p:nvPicPr>
        <p:blipFill rotWithShape="1">
          <a:blip r:embed="rId6"/>
          <a:srcRect t="17995" b="17614"/>
          <a:stretch/>
        </p:blipFill>
        <p:spPr>
          <a:xfrm>
            <a:off x="6493928" y="5951094"/>
            <a:ext cx="1270416" cy="818047"/>
          </a:xfrm>
          <a:prstGeom prst="rect">
            <a:avLst/>
          </a:prstGeom>
        </p:spPr>
      </p:pic>
      <p:pic>
        <p:nvPicPr>
          <p:cNvPr id="11" name="Picture 10">
            <a:extLst>
              <a:ext uri="{FF2B5EF4-FFF2-40B4-BE49-F238E27FC236}">
                <a16:creationId xmlns:a16="http://schemas.microsoft.com/office/drawing/2014/main" id="{199E2752-33CA-E847-885B-B9D1706462F0}"/>
              </a:ext>
            </a:extLst>
          </p:cNvPr>
          <p:cNvPicPr>
            <a:picLocks noChangeAspect="1"/>
          </p:cNvPicPr>
          <p:nvPr/>
        </p:nvPicPr>
        <p:blipFill>
          <a:blip r:embed="rId7"/>
          <a:stretch>
            <a:fillRect/>
          </a:stretch>
        </p:blipFill>
        <p:spPr>
          <a:xfrm>
            <a:off x="7880006" y="5935264"/>
            <a:ext cx="928350" cy="812804"/>
          </a:xfrm>
          <a:prstGeom prst="rect">
            <a:avLst/>
          </a:prstGeom>
        </p:spPr>
      </p:pic>
    </p:spTree>
    <p:extLst>
      <p:ext uri="{BB962C8B-B14F-4D97-AF65-F5344CB8AC3E}">
        <p14:creationId xmlns:p14="http://schemas.microsoft.com/office/powerpoint/2010/main" val="2562099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lists</a:t>
            </a:r>
          </a:p>
        </p:txBody>
      </p:sp>
      <p:sp>
        <p:nvSpPr>
          <p:cNvPr id="302" name="Shape 30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myStuff = ["cat", 2, True, 99.5]</a:t>
            </a:r>
          </a:p>
          <a:p>
            <a:pPr marL="457200" lvl="0" indent="0" rtl="0">
              <a:buClr>
                <a:srgbClr val="000000"/>
              </a:buClr>
              <a:buSzPct val="61111"/>
              <a:buFont typeface="Arial"/>
              <a:buNone/>
            </a:pPr>
            <a:r>
              <a:rPr lang="en" sz="1800" dirty="0">
                <a:latin typeface="Courier New"/>
                <a:ea typeface="Courier New"/>
                <a:cs typeface="Courier New"/>
                <a:sym typeface="Courier New"/>
              </a:rPr>
              <a:t>for i in myStuff:</a:t>
            </a:r>
          </a:p>
          <a:p>
            <a:pPr marL="457200" lvl="0" indent="0" rtl="0">
              <a:buClr>
                <a:srgbClr val="000000"/>
              </a:buClr>
              <a:buSzPct val="61111"/>
              <a:buFont typeface="Arial"/>
              <a:buNone/>
            </a:pPr>
            <a:r>
              <a:rPr lang="en" sz="1800" dirty="0">
                <a:latin typeface="Courier New"/>
                <a:ea typeface="Courier New"/>
                <a:cs typeface="Courier New"/>
                <a:sym typeface="Courier New"/>
              </a:rPr>
              <a:t>	print i</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rtl="0">
              <a:buClr>
                <a:srgbClr val="000000"/>
              </a:buClr>
              <a:buSzPct val="61111"/>
              <a:buFont typeface="Arial"/>
              <a:buNone/>
            </a:pPr>
            <a:r>
              <a:rPr lang="en" sz="1800" dirty="0">
                <a:latin typeface="Courier New"/>
                <a:ea typeface="Courier New"/>
                <a:cs typeface="Courier New"/>
                <a:sym typeface="Courier New"/>
              </a:rPr>
              <a:t>cat</a:t>
            </a:r>
          </a:p>
          <a:p>
            <a:pPr marL="457200" lvl="0" indent="0" rtl="0">
              <a:buClr>
                <a:srgbClr val="000000"/>
              </a:buClr>
              <a:buSzPct val="61111"/>
              <a:buFont typeface="Arial"/>
              <a:buNone/>
            </a:pPr>
            <a:r>
              <a:rPr lang="en" sz="1800" dirty="0">
                <a:latin typeface="Courier New"/>
                <a:ea typeface="Courier New"/>
                <a:cs typeface="Courier New"/>
                <a:sym typeface="Courier New"/>
              </a:rPr>
              <a:t>2</a:t>
            </a:r>
          </a:p>
          <a:p>
            <a:pPr marL="457200" lvl="0" indent="0" rtl="0">
              <a:buClr>
                <a:srgbClr val="000000"/>
              </a:buClr>
              <a:buSzPct val="61111"/>
              <a:buFont typeface="Arial"/>
              <a:buNone/>
            </a:pPr>
            <a:r>
              <a:rPr lang="en" sz="1800" dirty="0">
                <a:latin typeface="Courier New"/>
                <a:ea typeface="Courier New"/>
                <a:cs typeface="Courier New"/>
                <a:sym typeface="Courier New"/>
              </a:rPr>
              <a:t>True</a:t>
            </a:r>
          </a:p>
          <a:p>
            <a:pPr marL="457200" lvl="0" indent="0">
              <a:buClr>
                <a:srgbClr val="000000"/>
              </a:buClr>
              <a:buSzPct val="61111"/>
              <a:buFont typeface="Arial"/>
              <a:buNone/>
            </a:pPr>
            <a:r>
              <a:rPr lang="en" sz="1800" dirty="0">
                <a:latin typeface="Courier New"/>
                <a:ea typeface="Courier New"/>
                <a:cs typeface="Courier New"/>
                <a:sym typeface="Courier New"/>
              </a:rPr>
              <a:t>99.5</a:t>
            </a:r>
          </a:p>
        </p:txBody>
      </p:sp>
    </p:spTree>
    <p:extLst>
      <p:ext uri="{BB962C8B-B14F-4D97-AF65-F5344CB8AC3E}">
        <p14:creationId xmlns:p14="http://schemas.microsoft.com/office/powerpoint/2010/main" val="3325951171"/>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How lists work</a:t>
            </a:r>
          </a:p>
        </p:txBody>
      </p:sp>
      <p:sp>
        <p:nvSpPr>
          <p:cNvPr id="82" name="Shape 8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45833"/>
              <a:buFont typeface="Arial"/>
              <a:buNone/>
            </a:pPr>
            <a:r>
              <a:rPr lang="en" sz="2400" dirty="0"/>
              <a:t>The lists we've seen so far look like this: </a:t>
            </a:r>
          </a:p>
          <a:p>
            <a:pPr lvl="0" algn="ctr" rtl="0">
              <a:buClr>
                <a:srgbClr val="000000"/>
              </a:buClr>
              <a:buSzPct val="45833"/>
              <a:buFont typeface="Arial"/>
              <a:buNone/>
            </a:pPr>
            <a:endParaRPr lang="en" sz="2000" dirty="0">
              <a:latin typeface="Courier New"/>
              <a:ea typeface="Courier New"/>
              <a:cs typeface="Courier New"/>
              <a:sym typeface="Courier New"/>
            </a:endParaRPr>
          </a:p>
          <a:p>
            <a:pPr lvl="0" algn="ctr" rtl="0">
              <a:buClr>
                <a:srgbClr val="000000"/>
              </a:buClr>
              <a:buSzPct val="45833"/>
              <a:buFont typeface="Arial"/>
              <a:buNone/>
            </a:pPr>
            <a:r>
              <a:rPr lang="en" sz="2000" dirty="0">
                <a:latin typeface="Courier New"/>
                <a:ea typeface="Courier New"/>
                <a:cs typeface="Courier New"/>
                <a:sym typeface="Courier New"/>
              </a:rPr>
              <a:t>[3, "cat", 56.9, 4, 10, True]</a:t>
            </a:r>
          </a:p>
          <a:p>
            <a:endParaRPr lang="en" sz="2400" dirty="0">
              <a:latin typeface="Courier New"/>
              <a:ea typeface="Courier New"/>
              <a:cs typeface="Courier New"/>
              <a:sym typeface="Courier New"/>
            </a:endParaRPr>
          </a:p>
        </p:txBody>
      </p:sp>
    </p:spTree>
    <p:extLst>
      <p:ext uri="{BB962C8B-B14F-4D97-AF65-F5344CB8AC3E}">
        <p14:creationId xmlns:p14="http://schemas.microsoft.com/office/powerpoint/2010/main" val="2293238969"/>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How lists work</a:t>
            </a:r>
          </a:p>
        </p:txBody>
      </p:sp>
      <p:sp>
        <p:nvSpPr>
          <p:cNvPr id="82" name="Shape 8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45833"/>
              <a:buFont typeface="Arial"/>
              <a:buNone/>
            </a:pPr>
            <a:r>
              <a:rPr lang="en" sz="2400" dirty="0"/>
              <a:t>The lists we've seen so far look like this: </a:t>
            </a:r>
          </a:p>
          <a:p>
            <a:pPr lvl="0" algn="ctr" rtl="0">
              <a:buClr>
                <a:srgbClr val="000000"/>
              </a:buClr>
              <a:buSzPct val="45833"/>
              <a:buFont typeface="Arial"/>
              <a:buNone/>
            </a:pPr>
            <a:endParaRPr lang="en" sz="2000" dirty="0">
              <a:latin typeface="Courier New"/>
              <a:ea typeface="Courier New"/>
              <a:cs typeface="Courier New"/>
              <a:sym typeface="Courier New"/>
            </a:endParaRPr>
          </a:p>
          <a:p>
            <a:pPr lvl="0" algn="ctr" rtl="0">
              <a:buClr>
                <a:srgbClr val="000000"/>
              </a:buClr>
              <a:buSzPct val="45833"/>
              <a:buFont typeface="Arial"/>
              <a:buNone/>
            </a:pPr>
            <a:r>
              <a:rPr lang="en" sz="2000" dirty="0">
                <a:latin typeface="Courier New"/>
                <a:ea typeface="Courier New"/>
                <a:cs typeface="Courier New"/>
                <a:sym typeface="Courier New"/>
              </a:rPr>
              <a:t>[3, "cat", 56.9, 4, 10, True]</a:t>
            </a:r>
          </a:p>
          <a:p>
            <a:endParaRPr lang="en" sz="2400" dirty="0">
              <a:latin typeface="Courier New"/>
              <a:ea typeface="Courier New"/>
              <a:cs typeface="Courier New"/>
              <a:sym typeface="Courier New"/>
            </a:endParaRPr>
          </a:p>
          <a:p>
            <a:pPr lvl="0" rtl="0">
              <a:buClr>
                <a:srgbClr val="000000"/>
              </a:buClr>
              <a:buSzPct val="45833"/>
              <a:buFont typeface="Arial"/>
              <a:buNone/>
            </a:pPr>
            <a:r>
              <a:rPr lang="en" sz="2400" dirty="0"/>
              <a:t>However, it may be more helpful to think of it like this:</a:t>
            </a:r>
          </a:p>
          <a:p>
            <a:endParaRPr lang="en" sz="2400" dirty="0"/>
          </a:p>
          <a:p>
            <a:endParaRPr lang="en" sz="2400" dirty="0"/>
          </a:p>
          <a:p>
            <a:endParaRPr lang="en" sz="2400" dirty="0"/>
          </a:p>
          <a:p>
            <a:pPr lvl="0">
              <a:buClr>
                <a:srgbClr val="000000"/>
              </a:buClr>
              <a:buSzPct val="45833"/>
              <a:buFont typeface="Arial"/>
              <a:buNone/>
            </a:pPr>
            <a:endParaRPr lang="en" sz="2400" dirty="0"/>
          </a:p>
          <a:p>
            <a:pPr lvl="0" algn="ctr">
              <a:buClr>
                <a:srgbClr val="000000"/>
              </a:buClr>
              <a:buSzPct val="45833"/>
              <a:buFont typeface="Arial"/>
              <a:buNone/>
            </a:pPr>
            <a:r>
              <a:rPr lang="en" sz="2400" dirty="0"/>
              <a:t>where each </a:t>
            </a:r>
            <a:r>
              <a:rPr lang="en" sz="2400" b="1" dirty="0"/>
              <a:t>element</a:t>
            </a:r>
            <a:r>
              <a:rPr lang="en" sz="2400" dirty="0"/>
              <a:t> is given an </a:t>
            </a:r>
            <a:r>
              <a:rPr lang="en" sz="2400" b="1" dirty="0"/>
              <a:t>index</a:t>
            </a:r>
            <a:r>
              <a:rPr lang="en" sz="2400" dirty="0"/>
              <a:t>, starting at 0. </a:t>
            </a:r>
          </a:p>
        </p:txBody>
      </p:sp>
      <p:graphicFrame>
        <p:nvGraphicFramePr>
          <p:cNvPr id="83" name="Shape 83"/>
          <p:cNvGraphicFramePr/>
          <p:nvPr>
            <p:extLst>
              <p:ext uri="{D42A27DB-BD31-4B8C-83A1-F6EECF244321}">
                <p14:modId xmlns:p14="http://schemas.microsoft.com/office/powerpoint/2010/main" val="3549993283"/>
              </p:ext>
            </p:extLst>
          </p:nvPr>
        </p:nvGraphicFramePr>
        <p:xfrm>
          <a:off x="914400" y="4114800"/>
          <a:ext cx="7239000" cy="914340"/>
        </p:xfrm>
        <a:graphic>
          <a:graphicData uri="http://schemas.openxmlformats.org/drawingml/2006/table">
            <a:tbl>
              <a:tblPr>
                <a:noFill/>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3" name="Straight Arrow Connector 2"/>
          <p:cNvCxnSpPr/>
          <p:nvPr/>
        </p:nvCxnSpPr>
        <p:spPr>
          <a:xfrm>
            <a:off x="838200" y="4114800"/>
            <a:ext cx="533400" cy="228600"/>
          </a:xfrm>
          <a:prstGeom prst="straightConnector1">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04800" y="3886200"/>
            <a:ext cx="581121" cy="307777"/>
          </a:xfrm>
          <a:prstGeom prst="rect">
            <a:avLst/>
          </a:prstGeom>
          <a:noFill/>
        </p:spPr>
        <p:txBody>
          <a:bodyPr wrap="none" rtlCol="0">
            <a:spAutoFit/>
          </a:bodyPr>
          <a:lstStyle/>
          <a:p>
            <a:r>
              <a:rPr lang="en-US" sz="1400" dirty="0"/>
              <a:t>index</a:t>
            </a:r>
          </a:p>
        </p:txBody>
      </p:sp>
      <p:cxnSp>
        <p:nvCxnSpPr>
          <p:cNvPr id="9" name="Straight Arrow Connector 8"/>
          <p:cNvCxnSpPr/>
          <p:nvPr/>
        </p:nvCxnSpPr>
        <p:spPr>
          <a:xfrm flipV="1">
            <a:off x="838200" y="4876801"/>
            <a:ext cx="533400" cy="380999"/>
          </a:xfrm>
          <a:prstGeom prst="straightConnector1">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2400" y="5181600"/>
            <a:ext cx="792140" cy="307777"/>
          </a:xfrm>
          <a:prstGeom prst="rect">
            <a:avLst/>
          </a:prstGeom>
          <a:noFill/>
        </p:spPr>
        <p:txBody>
          <a:bodyPr wrap="none" rtlCol="0">
            <a:spAutoFit/>
          </a:bodyPr>
          <a:lstStyle/>
          <a:p>
            <a:r>
              <a:rPr lang="en-US" sz="1400" dirty="0"/>
              <a:t>element</a:t>
            </a:r>
          </a:p>
        </p:txBody>
      </p:sp>
    </p:spTree>
    <p:extLst>
      <p:ext uri="{BB962C8B-B14F-4D97-AF65-F5344CB8AC3E}">
        <p14:creationId xmlns:p14="http://schemas.microsoft.com/office/powerpoint/2010/main" val="628888580"/>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prstGeom prst="rect">
            <a:avLst/>
          </a:prstGeom>
        </p:spPr>
        <p:txBody>
          <a:bodyPr lIns="91425" tIns="91425" rIns="91425" bIns="91425" anchor="b" anchorCtr="0">
            <a:noAutofit/>
          </a:bodyPr>
          <a:lstStyle/>
          <a:p>
            <a:pPr>
              <a:buNone/>
            </a:pPr>
            <a:r>
              <a:rPr lang="en"/>
              <a:t>Accessing elements in a list</a:t>
            </a:r>
          </a:p>
        </p:txBody>
      </p:sp>
      <p:sp>
        <p:nvSpPr>
          <p:cNvPr id="89" name="Shape 89"/>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sz="2400" dirty="0"/>
              <a:t>We use only one variable name to refer to the whole list. For example:</a:t>
            </a:r>
          </a:p>
          <a:p>
            <a:pPr marL="0" lvl="0" indent="0" rtl="0">
              <a:buNone/>
            </a:pPr>
            <a:endParaRPr lang="en" sz="1800" dirty="0">
              <a:latin typeface="Courier New"/>
              <a:ea typeface="Courier New"/>
              <a:cs typeface="Courier New"/>
              <a:sym typeface="Courier New"/>
            </a:endParaRPr>
          </a:p>
          <a:p>
            <a:pPr marL="400050" lvl="1" indent="0">
              <a:buNone/>
            </a:pPr>
            <a:r>
              <a:rPr lang="en" sz="1800" dirty="0">
                <a:latin typeface="Courier New"/>
                <a:ea typeface="Courier New"/>
                <a:cs typeface="Courier New"/>
                <a:sym typeface="Courier New"/>
              </a:rPr>
              <a:t>myList = [3, "cat", 56.9, 4, 10, True]</a:t>
            </a:r>
          </a:p>
          <a:p>
            <a:endParaRPr lang="en" sz="1800" dirty="0">
              <a:latin typeface="Courier New"/>
              <a:ea typeface="Courier New"/>
              <a:cs typeface="Courier New"/>
              <a:sym typeface="Courier New"/>
            </a:endParaRPr>
          </a:p>
          <a:p>
            <a:pPr marL="0" lvl="0" indent="0" rtl="0">
              <a:buNone/>
            </a:pPr>
            <a:r>
              <a:rPr lang="en" sz="2400" dirty="0">
                <a:cs typeface="Courier New"/>
                <a:sym typeface="Courier New"/>
              </a:rPr>
              <a:t>To access a specific element in the list, we use the following syntax: </a:t>
            </a:r>
            <a:r>
              <a:rPr lang="en" sz="2000" i="1" dirty="0">
                <a:latin typeface="Courier New" pitchFamily="49" charset="0"/>
                <a:cs typeface="Courier New" pitchFamily="49" charset="0"/>
                <a:sym typeface="Courier New"/>
              </a:rPr>
              <a:t>listName</a:t>
            </a:r>
            <a:r>
              <a:rPr lang="en" sz="2000" dirty="0">
                <a:latin typeface="Courier New" pitchFamily="49" charset="0"/>
                <a:cs typeface="Courier New" pitchFamily="49" charset="0"/>
                <a:sym typeface="Courier New"/>
              </a:rPr>
              <a:t>[</a:t>
            </a:r>
            <a:r>
              <a:rPr lang="en" sz="2000" i="1" dirty="0">
                <a:latin typeface="Courier New" pitchFamily="49" charset="0"/>
                <a:cs typeface="Courier New" pitchFamily="49" charset="0"/>
                <a:sym typeface="Courier New"/>
              </a:rPr>
              <a:t>index</a:t>
            </a:r>
            <a:r>
              <a:rPr lang="en" sz="2000" dirty="0">
                <a:latin typeface="Courier New" pitchFamily="49" charset="0"/>
                <a:cs typeface="Courier New" pitchFamily="49" charset="0"/>
                <a:sym typeface="Courier New"/>
              </a:rPr>
              <a:t>]</a:t>
            </a:r>
            <a:endParaRPr lang="en" sz="2400" dirty="0">
              <a:latin typeface="Courier New" pitchFamily="49" charset="0"/>
              <a:cs typeface="Courier New" pitchFamily="49" charset="0"/>
            </a:endParaRPr>
          </a:p>
          <a:p>
            <a:pPr marL="457200" lvl="0" indent="0" rtl="0">
              <a:buNone/>
            </a:pPr>
            <a:endParaRPr lang="en" sz="1800" dirty="0">
              <a:sym typeface="Courier New"/>
            </a:endParaRPr>
          </a:p>
          <a:p>
            <a:pPr marL="457200" lvl="0" indent="0" rtl="0">
              <a:buNone/>
            </a:pPr>
            <a:r>
              <a:rPr lang="en" sz="1800" dirty="0">
                <a:latin typeface="Courier New"/>
                <a:ea typeface="Courier New"/>
                <a:cs typeface="Courier New"/>
                <a:sym typeface="Courier New"/>
              </a:rPr>
              <a:t>&gt;&gt;&gt; myList[0]</a:t>
            </a:r>
          </a:p>
          <a:p>
            <a:pPr marL="457200" lvl="0" indent="0" rtl="0">
              <a:buNone/>
            </a:pPr>
            <a:r>
              <a:rPr lang="en" sz="1800" dirty="0">
                <a:latin typeface="Courier New"/>
                <a:ea typeface="Courier New"/>
                <a:cs typeface="Courier New"/>
                <a:sym typeface="Courier New"/>
              </a:rPr>
              <a:t>3</a:t>
            </a:r>
          </a:p>
          <a:p>
            <a:pPr marL="457200" lvl="0" indent="0" rtl="0">
              <a:buNone/>
            </a:pPr>
            <a:r>
              <a:rPr lang="en" sz="1800" dirty="0">
                <a:latin typeface="Courier New"/>
                <a:ea typeface="Courier New"/>
                <a:cs typeface="Courier New"/>
                <a:sym typeface="Courier New"/>
              </a:rPr>
              <a:t>&gt;&gt;&gt; myList[1]</a:t>
            </a:r>
          </a:p>
          <a:p>
            <a:pPr marL="457200" lvl="0" indent="0" rtl="0">
              <a:buNone/>
            </a:pPr>
            <a:r>
              <a:rPr lang="en" sz="1800" dirty="0">
                <a:latin typeface="Courier New"/>
                <a:ea typeface="Courier New"/>
                <a:cs typeface="Courier New"/>
                <a:sym typeface="Courier New"/>
              </a:rPr>
              <a:t>cat</a:t>
            </a:r>
          </a:p>
        </p:txBody>
      </p:sp>
      <p:graphicFrame>
        <p:nvGraphicFramePr>
          <p:cNvPr id="90" name="Shape 90"/>
          <p:cNvGraphicFramePr/>
          <p:nvPr>
            <p:extLst>
              <p:ext uri="{D42A27DB-BD31-4B8C-83A1-F6EECF244321}">
                <p14:modId xmlns:p14="http://schemas.microsoft.com/office/powerpoint/2010/main" val="698212298"/>
              </p:ext>
            </p:extLst>
          </p:nvPr>
        </p:nvGraphicFramePr>
        <p:xfrm>
          <a:off x="4038600" y="4419600"/>
          <a:ext cx="4120200" cy="762000"/>
        </p:xfrm>
        <a:graphic>
          <a:graphicData uri="http://schemas.openxmlformats.org/drawingml/2006/table">
            <a:tbl>
              <a:tblPr>
                <a:noFill/>
              </a:tblPr>
              <a:tblGrid>
                <a:gridCol w="686700">
                  <a:extLst>
                    <a:ext uri="{9D8B030D-6E8A-4147-A177-3AD203B41FA5}">
                      <a16:colId xmlns:a16="http://schemas.microsoft.com/office/drawing/2014/main" val="20000"/>
                    </a:ext>
                  </a:extLst>
                </a:gridCol>
                <a:gridCol w="686700">
                  <a:extLst>
                    <a:ext uri="{9D8B030D-6E8A-4147-A177-3AD203B41FA5}">
                      <a16:colId xmlns:a16="http://schemas.microsoft.com/office/drawing/2014/main" val="20001"/>
                    </a:ext>
                  </a:extLst>
                </a:gridCol>
                <a:gridCol w="686700">
                  <a:extLst>
                    <a:ext uri="{9D8B030D-6E8A-4147-A177-3AD203B41FA5}">
                      <a16:colId xmlns:a16="http://schemas.microsoft.com/office/drawing/2014/main" val="20002"/>
                    </a:ext>
                  </a:extLst>
                </a:gridCol>
                <a:gridCol w="686700">
                  <a:extLst>
                    <a:ext uri="{9D8B030D-6E8A-4147-A177-3AD203B41FA5}">
                      <a16:colId xmlns:a16="http://schemas.microsoft.com/office/drawing/2014/main" val="20003"/>
                    </a:ext>
                  </a:extLst>
                </a:gridCol>
                <a:gridCol w="686700">
                  <a:extLst>
                    <a:ext uri="{9D8B030D-6E8A-4147-A177-3AD203B41FA5}">
                      <a16:colId xmlns:a16="http://schemas.microsoft.com/office/drawing/2014/main" val="20004"/>
                    </a:ext>
                  </a:extLst>
                </a:gridCol>
                <a:gridCol w="6867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2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dirty="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dirty="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2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2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3" name="Straight Arrow Connector 2"/>
          <p:cNvCxnSpPr/>
          <p:nvPr/>
        </p:nvCxnSpPr>
        <p:spPr>
          <a:xfrm>
            <a:off x="4343400" y="5257800"/>
            <a:ext cx="0" cy="22860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55367" y="5486400"/>
            <a:ext cx="1021433" cy="276999"/>
          </a:xfrm>
          <a:prstGeom prst="rect">
            <a:avLst/>
          </a:prstGeom>
          <a:noFill/>
        </p:spPr>
        <p:txBody>
          <a:bodyPr wrap="none" rtlCol="0">
            <a:spAutoFit/>
          </a:bodyPr>
          <a:lstStyle/>
          <a:p>
            <a:r>
              <a:rPr lang="en-US" sz="1200" dirty="0" err="1">
                <a:latin typeface="Courier New" pitchFamily="49" charset="0"/>
                <a:cs typeface="Courier New" pitchFamily="49" charset="0"/>
              </a:rPr>
              <a:t>myList</a:t>
            </a:r>
            <a:r>
              <a:rPr lang="en-US" sz="1200" dirty="0">
                <a:latin typeface="Courier New" pitchFamily="49" charset="0"/>
                <a:cs typeface="Courier New" pitchFamily="49" charset="0"/>
              </a:rPr>
              <a:t>[0]</a:t>
            </a:r>
          </a:p>
        </p:txBody>
      </p:sp>
      <p:sp>
        <p:nvSpPr>
          <p:cNvPr id="9" name="TextBox 8"/>
          <p:cNvSpPr txBox="1"/>
          <p:nvPr/>
        </p:nvSpPr>
        <p:spPr>
          <a:xfrm>
            <a:off x="4541167" y="5819001"/>
            <a:ext cx="1021433" cy="276999"/>
          </a:xfrm>
          <a:prstGeom prst="rect">
            <a:avLst/>
          </a:prstGeom>
          <a:noFill/>
        </p:spPr>
        <p:txBody>
          <a:bodyPr wrap="none" rtlCol="0">
            <a:spAutoFit/>
          </a:bodyPr>
          <a:lstStyle/>
          <a:p>
            <a:r>
              <a:rPr lang="en-US" sz="1200" dirty="0" err="1">
                <a:latin typeface="Courier New" pitchFamily="49" charset="0"/>
                <a:cs typeface="Courier New" pitchFamily="49" charset="0"/>
              </a:rPr>
              <a:t>myList</a:t>
            </a:r>
            <a:r>
              <a:rPr lang="en-US" sz="1200" dirty="0">
                <a:latin typeface="Courier New" pitchFamily="49" charset="0"/>
                <a:cs typeface="Courier New" pitchFamily="49" charset="0"/>
              </a:rPr>
              <a:t>[1]</a:t>
            </a:r>
          </a:p>
        </p:txBody>
      </p:sp>
      <p:cxnSp>
        <p:nvCxnSpPr>
          <p:cNvPr id="11" name="Straight Arrow Connector 10"/>
          <p:cNvCxnSpPr/>
          <p:nvPr/>
        </p:nvCxnSpPr>
        <p:spPr>
          <a:xfrm>
            <a:off x="5029200" y="5257800"/>
            <a:ext cx="0" cy="53340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583710"/>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a:buNone/>
            </a:pPr>
            <a:r>
              <a:rPr lang="en"/>
              <a:t>Practice with list indexing</a:t>
            </a:r>
          </a:p>
        </p:txBody>
      </p:sp>
      <p:sp>
        <p:nvSpPr>
          <p:cNvPr id="97" name="Shape 97"/>
          <p:cNvSpPr txBox="1">
            <a:spLocks noGrp="1"/>
          </p:cNvSpPr>
          <p:nvPr>
            <p:ph idx="1"/>
          </p:nvPr>
        </p:nvSpPr>
        <p:spPr>
          <a:prstGeom prst="rect">
            <a:avLst/>
          </a:prstGeom>
        </p:spPr>
        <p:txBody>
          <a:bodyPr lIns="91425" tIns="91425" rIns="91425" bIns="91425" anchor="t" anchorCtr="0">
            <a:noAutofit/>
          </a:bodyPr>
          <a:lstStyle/>
          <a:p>
            <a:pPr lvl="0" rtl="0">
              <a:buNone/>
            </a:pPr>
            <a:r>
              <a:rPr lang="en" dirty="0"/>
              <a:t>
</a:t>
            </a:r>
          </a:p>
          <a:p>
            <a:pPr lvl="0" rtl="0">
              <a:buNone/>
            </a:pPr>
            <a:r>
              <a:rPr lang="en" dirty="0"/>
              <a:t>What will this code print?</a:t>
            </a:r>
          </a:p>
          <a:p>
            <a:pPr marL="457200" lvl="0" indent="0" rtl="0">
              <a:buNone/>
            </a:pPr>
            <a:r>
              <a:rPr lang="en" sz="1800" dirty="0">
                <a:latin typeface="Courier New"/>
                <a:ea typeface="Courier New"/>
                <a:cs typeface="Courier New"/>
                <a:sym typeface="Courier New"/>
              </a:rPr>
              <a:t>myList = [3, "cat", 56.9, 4, 10, True]</a:t>
            </a:r>
          </a:p>
          <a:p>
            <a:pPr marL="457200" lvl="0" indent="0" rtl="0">
              <a:buNone/>
            </a:pPr>
            <a:r>
              <a:rPr lang="en" sz="1800" dirty="0">
                <a:latin typeface="Courier New"/>
                <a:ea typeface="Courier New"/>
                <a:cs typeface="Courier New"/>
                <a:sym typeface="Courier New"/>
              </a:rPr>
              <a:t>print myList[1]</a:t>
            </a:r>
          </a:p>
          <a:p>
            <a:endParaRPr lang="en" sz="1800" dirty="0">
              <a:latin typeface="Courier New"/>
              <a:ea typeface="Courier New"/>
              <a:cs typeface="Courier New"/>
              <a:sym typeface="Courier New"/>
            </a:endParaRPr>
          </a:p>
        </p:txBody>
      </p:sp>
      <p:graphicFrame>
        <p:nvGraphicFramePr>
          <p:cNvPr id="98" name="Shape 98"/>
          <p:cNvGraphicFramePr/>
          <p:nvPr>
            <p:extLst>
              <p:ext uri="{D42A27DB-BD31-4B8C-83A1-F6EECF244321}">
                <p14:modId xmlns:p14="http://schemas.microsoft.com/office/powerpoint/2010/main" val="713638709"/>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dirty="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99503150"/>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04" name="Shape 10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myList[1]</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cat</a:t>
            </a:r>
          </a:p>
        </p:txBody>
      </p:sp>
      <p:graphicFrame>
        <p:nvGraphicFramePr>
          <p:cNvPr id="105" name="Shape 105"/>
          <p:cNvGraphicFramePr/>
          <p:nvPr>
            <p:extLst>
              <p:ext uri="{D42A27DB-BD31-4B8C-83A1-F6EECF244321}">
                <p14:modId xmlns:p14="http://schemas.microsoft.com/office/powerpoint/2010/main" val="2215910402"/>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8986443"/>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11" name="Shape 11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myList[4]</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graphicFrame>
        <p:nvGraphicFramePr>
          <p:cNvPr id="112" name="Shape 112"/>
          <p:cNvGraphicFramePr/>
          <p:nvPr>
            <p:extLst>
              <p:ext uri="{D42A27DB-BD31-4B8C-83A1-F6EECF244321}">
                <p14:modId xmlns:p14="http://schemas.microsoft.com/office/powerpoint/2010/main" val="1550668134"/>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3413373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18" name="Shape 118"/>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myList[4]</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10</a:t>
            </a:r>
          </a:p>
        </p:txBody>
      </p:sp>
      <p:graphicFrame>
        <p:nvGraphicFramePr>
          <p:cNvPr id="119" name="Shape 119"/>
          <p:cNvGraphicFramePr/>
          <p:nvPr>
            <p:extLst>
              <p:ext uri="{D42A27DB-BD31-4B8C-83A1-F6EECF244321}">
                <p14:modId xmlns:p14="http://schemas.microsoft.com/office/powerpoint/2010/main" val="2076790495"/>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83384642"/>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25" name="Shape 12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myList[6]</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graphicFrame>
        <p:nvGraphicFramePr>
          <p:cNvPr id="126" name="Shape 126"/>
          <p:cNvGraphicFramePr/>
          <p:nvPr>
            <p:extLst>
              <p:ext uri="{D42A27DB-BD31-4B8C-83A1-F6EECF244321}">
                <p14:modId xmlns:p14="http://schemas.microsoft.com/office/powerpoint/2010/main" val="3575715105"/>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46386115"/>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32" name="Shape 13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myList[6]</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rtl="0">
              <a:buClr>
                <a:srgbClr val="000000"/>
              </a:buClr>
              <a:buSzPct val="61111"/>
              <a:buFont typeface="Arial"/>
              <a:buNone/>
            </a:pPr>
            <a:r>
              <a:rPr lang="en" sz="1800" dirty="0">
                <a:latin typeface="Courier New"/>
                <a:ea typeface="Courier New"/>
                <a:cs typeface="Courier New"/>
                <a:sym typeface="Courier New"/>
              </a:rPr>
              <a:t>Traceback (most recent call last):</a:t>
            </a:r>
          </a:p>
          <a:p>
            <a:pPr marL="457200" lvl="0" indent="0" rtl="0">
              <a:buClr>
                <a:srgbClr val="000000"/>
              </a:buClr>
              <a:buSzPct val="61111"/>
              <a:buFont typeface="Arial"/>
              <a:buNone/>
            </a:pPr>
            <a:r>
              <a:rPr lang="en" sz="1800" dirty="0">
                <a:latin typeface="Courier New"/>
                <a:ea typeface="Courier New"/>
                <a:cs typeface="Courier New"/>
                <a:sym typeface="Courier New"/>
              </a:rPr>
              <a:t>  File "L5_test.py", line 2, in &lt;module&gt;</a:t>
            </a:r>
          </a:p>
          <a:p>
            <a:pPr marL="457200" lvl="0" indent="0" rtl="0">
              <a:buClr>
                <a:srgbClr val="000000"/>
              </a:buClr>
              <a:buSzPct val="61111"/>
              <a:buFont typeface="Arial"/>
              <a:buNone/>
            </a:pPr>
            <a:r>
              <a:rPr lang="en" sz="1800" dirty="0">
                <a:latin typeface="Courier New"/>
                <a:ea typeface="Courier New"/>
                <a:cs typeface="Courier New"/>
                <a:sym typeface="Courier New"/>
              </a:rPr>
              <a:t>    print myList[6]</a:t>
            </a:r>
          </a:p>
          <a:p>
            <a:pPr marL="457200" lvl="0" indent="0" rtl="0">
              <a:buClr>
                <a:srgbClr val="000000"/>
              </a:buClr>
              <a:buSzPct val="61111"/>
              <a:buFont typeface="Arial"/>
              <a:buNone/>
            </a:pPr>
            <a:r>
              <a:rPr lang="en" sz="1800" dirty="0">
                <a:latin typeface="Courier New"/>
                <a:ea typeface="Courier New"/>
                <a:cs typeface="Courier New"/>
                <a:sym typeface="Courier New"/>
              </a:rPr>
              <a:t>IndexError: list index out of range</a:t>
            </a:r>
          </a:p>
          <a:p>
            <a:endParaRPr lang="en" sz="1800" dirty="0">
              <a:latin typeface="Courier New"/>
              <a:ea typeface="Courier New"/>
              <a:cs typeface="Courier New"/>
              <a:sym typeface="Courier New"/>
            </a:endParaRPr>
          </a:p>
        </p:txBody>
      </p:sp>
      <p:graphicFrame>
        <p:nvGraphicFramePr>
          <p:cNvPr id="133" name="Shape 133"/>
          <p:cNvGraphicFramePr/>
          <p:nvPr>
            <p:extLst>
              <p:ext uri="{D42A27DB-BD31-4B8C-83A1-F6EECF244321}">
                <p14:modId xmlns:p14="http://schemas.microsoft.com/office/powerpoint/2010/main" val="2510873060"/>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4" name="Shape 134"/>
          <p:cNvSpPr txBox="1"/>
          <p:nvPr/>
        </p:nvSpPr>
        <p:spPr>
          <a:xfrm>
            <a:off x="6899375" y="4954200"/>
            <a:ext cx="2000100" cy="11565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buClr>
                <a:srgbClr val="000000"/>
              </a:buClr>
              <a:buSzPct val="78571"/>
              <a:buFont typeface="Arial"/>
              <a:buNone/>
            </a:pPr>
            <a:r>
              <a:rPr lang="en" sz="1400" dirty="0"/>
              <a:t>This is an "index out of bounds" error. You cannot access an index that does not exist!</a:t>
            </a:r>
          </a:p>
        </p:txBody>
      </p:sp>
    </p:spTree>
    <p:extLst>
      <p:ext uri="{BB962C8B-B14F-4D97-AF65-F5344CB8AC3E}">
        <p14:creationId xmlns:p14="http://schemas.microsoft.com/office/powerpoint/2010/main" val="3680494415"/>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schedule</a:t>
            </a:r>
          </a:p>
        </p:txBody>
      </p:sp>
      <p:sp>
        <p:nvSpPr>
          <p:cNvPr id="3" name="Content Placeholder 2"/>
          <p:cNvSpPr>
            <a:spLocks noGrp="1"/>
          </p:cNvSpPr>
          <p:nvPr>
            <p:ph idx="1"/>
          </p:nvPr>
        </p:nvSpPr>
        <p:spPr/>
        <p:txBody>
          <a:bodyPr/>
          <a:lstStyle/>
          <a:p>
            <a:pPr marL="571500" indent="-571500">
              <a:buFont typeface="+mj-lt"/>
              <a:buAutoNum type="arabicPeriod"/>
            </a:pPr>
            <a:r>
              <a:rPr lang="en-US" dirty="0"/>
              <a:t>Lists</a:t>
            </a:r>
          </a:p>
          <a:p>
            <a:pPr marL="571500" indent="-571500">
              <a:buFont typeface="+mj-lt"/>
              <a:buAutoNum type="arabicPeriod"/>
            </a:pPr>
            <a:r>
              <a:rPr lang="en-US" dirty="0"/>
              <a:t>File parsing with </a:t>
            </a:r>
            <a:r>
              <a:rPr lang="en-US" sz="2800" dirty="0">
                <a:latin typeface="Courier New" panose="02070309020205020404" pitchFamily="49" charset="0"/>
                <a:cs typeface="Courier New" panose="02070309020205020404" pitchFamily="49" charset="0"/>
              </a:rPr>
              <a:t>.split()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21864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40" name="Shape 14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myList[-1]</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graphicFrame>
        <p:nvGraphicFramePr>
          <p:cNvPr id="141" name="Shape 141"/>
          <p:cNvGraphicFramePr/>
          <p:nvPr>
            <p:extLst>
              <p:ext uri="{D42A27DB-BD31-4B8C-83A1-F6EECF244321}">
                <p14:modId xmlns:p14="http://schemas.microsoft.com/office/powerpoint/2010/main" val="16614263"/>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12088158"/>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47" name="Shape 14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myList[-1]</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True</a:t>
            </a:r>
          </a:p>
        </p:txBody>
      </p:sp>
      <p:graphicFrame>
        <p:nvGraphicFramePr>
          <p:cNvPr id="148" name="Shape 148"/>
          <p:cNvGraphicFramePr/>
          <p:nvPr>
            <p:extLst>
              <p:ext uri="{D42A27DB-BD31-4B8C-83A1-F6EECF244321}">
                <p14:modId xmlns:p14="http://schemas.microsoft.com/office/powerpoint/2010/main" val="699572159"/>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9" name="Shape 149"/>
          <p:cNvSpPr txBox="1"/>
          <p:nvPr/>
        </p:nvSpPr>
        <p:spPr>
          <a:xfrm>
            <a:off x="5546170" y="4559733"/>
            <a:ext cx="2730000" cy="13542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buClr>
                <a:srgbClr val="000000"/>
              </a:buClr>
              <a:buSzPct val="78571"/>
              <a:buFont typeface="Arial"/>
              <a:buNone/>
            </a:pPr>
            <a:r>
              <a:rPr lang="en" sz="1400" dirty="0"/>
              <a:t>Yep, this works! This comes in handy when you know you want the last element, but you don't know what the index of the last element is.</a:t>
            </a:r>
          </a:p>
        </p:txBody>
      </p:sp>
    </p:spTree>
    <p:extLst>
      <p:ext uri="{BB962C8B-B14F-4D97-AF65-F5344CB8AC3E}">
        <p14:creationId xmlns:p14="http://schemas.microsoft.com/office/powerpoint/2010/main" val="1457708253"/>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55" name="Shape 15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myList[-2]</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graphicFrame>
        <p:nvGraphicFramePr>
          <p:cNvPr id="156" name="Shape 156"/>
          <p:cNvGraphicFramePr/>
          <p:nvPr>
            <p:extLst>
              <p:ext uri="{D42A27DB-BD31-4B8C-83A1-F6EECF244321}">
                <p14:modId xmlns:p14="http://schemas.microsoft.com/office/powerpoint/2010/main" val="1239714392"/>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69492113"/>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62" name="Shape 16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myList[-2]</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10</a:t>
            </a:r>
          </a:p>
        </p:txBody>
      </p:sp>
      <p:graphicFrame>
        <p:nvGraphicFramePr>
          <p:cNvPr id="163" name="Shape 163"/>
          <p:cNvGraphicFramePr/>
          <p:nvPr>
            <p:extLst>
              <p:ext uri="{D42A27DB-BD31-4B8C-83A1-F6EECF244321}">
                <p14:modId xmlns:p14="http://schemas.microsoft.com/office/powerpoint/2010/main" val="3537838884"/>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31853027"/>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69" name="Shape 169"/>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a:t>
</a:t>
            </a:r>
          </a:p>
          <a:p>
            <a:pPr lvl="0" rtl="0">
              <a:buNone/>
            </a:pPr>
            <a:r>
              <a:rPr lang="en"/>
              <a:t>How would you get the third element?</a:t>
            </a:r>
          </a:p>
          <a:p>
            <a:endParaRPr lang="en"/>
          </a:p>
          <a:p>
            <a:endParaRPr lang="en"/>
          </a:p>
        </p:txBody>
      </p:sp>
      <p:graphicFrame>
        <p:nvGraphicFramePr>
          <p:cNvPr id="170" name="Shape 170"/>
          <p:cNvGraphicFramePr/>
          <p:nvPr>
            <p:extLst>
              <p:ext uri="{D42A27DB-BD31-4B8C-83A1-F6EECF244321}">
                <p14:modId xmlns:p14="http://schemas.microsoft.com/office/powerpoint/2010/main" val="3489955696"/>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40276294"/>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76" name="Shape 176"/>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a:t>
</a:t>
            </a:r>
          </a:p>
          <a:p>
            <a:pPr lvl="0" rtl="0">
              <a:buClr>
                <a:srgbClr val="000000"/>
              </a:buClr>
              <a:buSzPct val="36666"/>
              <a:buFont typeface="Arial"/>
              <a:buNone/>
            </a:pPr>
            <a:r>
              <a:rPr lang="en"/>
              <a:t>How would you get the third element?</a:t>
            </a:r>
          </a:p>
          <a:p>
            <a:endParaRPr lang="en"/>
          </a:p>
          <a:p>
            <a:pPr lvl="0" rtl="0">
              <a:buClr>
                <a:srgbClr val="000000"/>
              </a:buClr>
              <a:buSzPct val="36666"/>
              <a:buFont typeface="Arial"/>
              <a:buNone/>
            </a:pPr>
            <a:r>
              <a:rPr lang="en"/>
              <a:t>Answer:</a:t>
            </a:r>
          </a:p>
          <a:p>
            <a:pPr marL="457200" lvl="0" indent="0">
              <a:buClr>
                <a:srgbClr val="000000"/>
              </a:buClr>
              <a:buSzPct val="61111"/>
              <a:buFont typeface="Arial"/>
              <a:buNone/>
            </a:pPr>
            <a:r>
              <a:rPr lang="en" sz="1800">
                <a:latin typeface="Courier New"/>
                <a:ea typeface="Courier New"/>
                <a:cs typeface="Courier New"/>
                <a:sym typeface="Courier New"/>
              </a:rPr>
              <a:t>myList[2]</a:t>
            </a:r>
          </a:p>
        </p:txBody>
      </p:sp>
      <p:graphicFrame>
        <p:nvGraphicFramePr>
          <p:cNvPr id="177" name="Shape 177"/>
          <p:cNvGraphicFramePr/>
          <p:nvPr>
            <p:extLst>
              <p:ext uri="{D42A27DB-BD31-4B8C-83A1-F6EECF244321}">
                <p14:modId xmlns:p14="http://schemas.microsoft.com/office/powerpoint/2010/main" val="1947520546"/>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73724604"/>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83" name="Shape 183"/>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None/>
            </a:pPr>
            <a:r>
              <a:rPr lang="en" sz="1800" dirty="0">
                <a:latin typeface="Courier New"/>
                <a:ea typeface="Courier New"/>
                <a:cs typeface="Courier New"/>
                <a:sym typeface="Courier New"/>
              </a:rPr>
              <a:t>myList[0] = "dog"</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graphicFrame>
        <p:nvGraphicFramePr>
          <p:cNvPr id="184" name="Shape 184"/>
          <p:cNvGraphicFramePr/>
          <p:nvPr>
            <p:extLst>
              <p:ext uri="{D42A27DB-BD31-4B8C-83A1-F6EECF244321}">
                <p14:modId xmlns:p14="http://schemas.microsoft.com/office/powerpoint/2010/main" val="2061032076"/>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5760877"/>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 indexing</a:t>
            </a:r>
          </a:p>
        </p:txBody>
      </p:sp>
      <p:sp>
        <p:nvSpPr>
          <p:cNvPr id="190" name="Shape 19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 = [3, "cat", 56.9, 4, 10, True]</a:t>
            </a:r>
          </a:p>
          <a:p>
            <a:pPr marL="457200" lvl="0" indent="0" rtl="0">
              <a:buClr>
                <a:srgbClr val="000000"/>
              </a:buClr>
              <a:buSzPct val="61111"/>
              <a:buFont typeface="Arial"/>
              <a:buNone/>
            </a:pPr>
            <a:r>
              <a:rPr lang="en" sz="1800" dirty="0">
                <a:latin typeface="Courier New"/>
                <a:ea typeface="Courier New"/>
                <a:cs typeface="Courier New"/>
                <a:sym typeface="Courier New"/>
              </a:rPr>
              <a:t>myList[0] = "dog"</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['dog', 'cat', 56.9, 4, 10, True]</a:t>
            </a:r>
          </a:p>
        </p:txBody>
      </p:sp>
      <p:graphicFrame>
        <p:nvGraphicFramePr>
          <p:cNvPr id="191" name="Shape 191"/>
          <p:cNvGraphicFramePr/>
          <p:nvPr>
            <p:extLst>
              <p:ext uri="{D42A27DB-BD31-4B8C-83A1-F6EECF244321}">
                <p14:modId xmlns:p14="http://schemas.microsoft.com/office/powerpoint/2010/main" val="3535245511"/>
              </p:ext>
            </p:extLst>
          </p:nvPr>
        </p:nvGraphicFramePr>
        <p:xfrm>
          <a:off x="1849675" y="1620700"/>
          <a:ext cx="4806000" cy="792420"/>
        </p:xfrm>
        <a:graphic>
          <a:graphicData uri="http://schemas.openxmlformats.org/drawingml/2006/table">
            <a:tbl>
              <a:tblPr>
                <a:noFill/>
              </a:tblPr>
              <a:tblGrid>
                <a:gridCol w="801000">
                  <a:extLst>
                    <a:ext uri="{9D8B030D-6E8A-4147-A177-3AD203B41FA5}">
                      <a16:colId xmlns:a16="http://schemas.microsoft.com/office/drawing/2014/main" val="20000"/>
                    </a:ext>
                  </a:extLst>
                </a:gridCol>
                <a:gridCol w="801000">
                  <a:extLst>
                    <a:ext uri="{9D8B030D-6E8A-4147-A177-3AD203B41FA5}">
                      <a16:colId xmlns:a16="http://schemas.microsoft.com/office/drawing/2014/main" val="20001"/>
                    </a:ext>
                  </a:extLst>
                </a:gridCol>
                <a:gridCol w="801000">
                  <a:extLst>
                    <a:ext uri="{9D8B030D-6E8A-4147-A177-3AD203B41FA5}">
                      <a16:colId xmlns:a16="http://schemas.microsoft.com/office/drawing/2014/main" val="20002"/>
                    </a:ext>
                  </a:extLst>
                </a:gridCol>
                <a:gridCol w="801000">
                  <a:extLst>
                    <a:ext uri="{9D8B030D-6E8A-4147-A177-3AD203B41FA5}">
                      <a16:colId xmlns:a16="http://schemas.microsoft.com/office/drawing/2014/main" val="20003"/>
                    </a:ext>
                  </a:extLst>
                </a:gridCol>
                <a:gridCol w="801000">
                  <a:extLst>
                    <a:ext uri="{9D8B030D-6E8A-4147-A177-3AD203B41FA5}">
                      <a16:colId xmlns:a16="http://schemas.microsoft.com/office/drawing/2014/main" val="20004"/>
                    </a:ext>
                  </a:extLst>
                </a:gridCol>
                <a:gridCol w="801000">
                  <a:extLst>
                    <a:ext uri="{9D8B030D-6E8A-4147-A177-3AD203B41FA5}">
                      <a16:colId xmlns:a16="http://schemas.microsoft.com/office/drawing/2014/main" val="20005"/>
                    </a:ext>
                  </a:extLst>
                </a:gridCol>
              </a:tblGrid>
              <a:tr h="381000">
                <a:tc>
                  <a:txBody>
                    <a:bodyPr/>
                    <a:lstStyle/>
                    <a:p>
                      <a:pPr lvl="0" algn="ctr" rtl="0">
                        <a:buClr>
                          <a:srgbClr val="000000"/>
                        </a:buClr>
                        <a:buSzPct val="78571"/>
                        <a:buFont typeface="Arial"/>
                        <a:buNone/>
                      </a:pPr>
                      <a:r>
                        <a:rPr lang="en" sz="1400" dirty="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56.9</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10</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True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92" name="Shape 192"/>
          <p:cNvSpPr txBox="1"/>
          <p:nvPr/>
        </p:nvSpPr>
        <p:spPr>
          <a:xfrm>
            <a:off x="6577775" y="5393125"/>
            <a:ext cx="2043899" cy="652199"/>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a:buNone/>
            </a:pPr>
            <a:r>
              <a:rPr lang="en" sz="1400"/>
              <a:t>This is an easy way to overwrite list elements </a:t>
            </a:r>
          </a:p>
        </p:txBody>
      </p:sp>
    </p:spTree>
    <p:extLst>
      <p:ext uri="{BB962C8B-B14F-4D97-AF65-F5344CB8AC3E}">
        <p14:creationId xmlns:p14="http://schemas.microsoft.com/office/powerpoint/2010/main" val="960004552"/>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prstGeom prst="rect">
            <a:avLst/>
          </a:prstGeom>
        </p:spPr>
        <p:txBody>
          <a:bodyPr lIns="91425" tIns="91425" rIns="91425" bIns="91425" anchor="b" anchorCtr="0">
            <a:noAutofit/>
          </a:bodyPr>
          <a:lstStyle/>
          <a:p>
            <a:pPr>
              <a:buNone/>
            </a:pPr>
            <a:r>
              <a:rPr lang="en"/>
              <a:t>Creating a list</a:t>
            </a:r>
          </a:p>
        </p:txBody>
      </p:sp>
      <p:sp>
        <p:nvSpPr>
          <p:cNvPr id="76" name="Shape 76"/>
          <p:cNvSpPr txBox="1">
            <a:spLocks noGrp="1"/>
          </p:cNvSpPr>
          <p:nvPr>
            <p:ph idx="1"/>
          </p:nvPr>
        </p:nvSpPr>
        <p:spPr>
          <a:prstGeom prst="rect">
            <a:avLst/>
          </a:prstGeom>
        </p:spPr>
        <p:txBody>
          <a:bodyPr lIns="91425" tIns="91425" rIns="91425" bIns="91425" anchor="t" anchorCtr="0">
            <a:noAutofit/>
          </a:bodyPr>
          <a:lstStyle/>
          <a:p>
            <a:pPr lvl="0" rtl="0">
              <a:buNone/>
            </a:pPr>
            <a:r>
              <a:rPr lang="en" dirty="0"/>
              <a:t>Create an empty list:</a:t>
            </a:r>
          </a:p>
          <a:p>
            <a:pPr lvl="0" rtl="0">
              <a:buNone/>
            </a:pPr>
            <a:r>
              <a:rPr lang="en" dirty="0">
                <a:latin typeface="Courier New"/>
                <a:ea typeface="Courier New"/>
                <a:cs typeface="Courier New"/>
                <a:sym typeface="Courier New"/>
              </a:rPr>
              <a:t>myList = []</a:t>
            </a:r>
          </a:p>
          <a:p>
            <a:endParaRPr lang="en" dirty="0">
              <a:latin typeface="Courier New"/>
              <a:ea typeface="Courier New"/>
              <a:cs typeface="Courier New"/>
              <a:sym typeface="Courier New"/>
            </a:endParaRPr>
          </a:p>
          <a:p>
            <a:pPr lvl="0" rtl="0">
              <a:buNone/>
            </a:pPr>
            <a:r>
              <a:rPr lang="en" dirty="0"/>
              <a:t>Create a list with elements:</a:t>
            </a:r>
          </a:p>
          <a:p>
            <a:pPr lvl="0" rtl="0">
              <a:buNone/>
            </a:pPr>
            <a:r>
              <a:rPr lang="en" dirty="0">
                <a:latin typeface="Courier New"/>
                <a:ea typeface="Courier New"/>
                <a:cs typeface="Courier New"/>
                <a:sym typeface="Courier New"/>
              </a:rPr>
              <a:t>myList = [2, 7, 8]</a:t>
            </a:r>
          </a:p>
          <a:p>
            <a:endParaRPr lang="en" dirty="0">
              <a:latin typeface="Courier New"/>
              <a:ea typeface="Courier New"/>
              <a:cs typeface="Courier New"/>
              <a:sym typeface="Courier New"/>
            </a:endParaRPr>
          </a:p>
          <a:p>
            <a:pPr lvl="0" rtl="0">
              <a:buNone/>
            </a:pPr>
            <a:r>
              <a:rPr lang="en" dirty="0"/>
              <a:t>Automatically create a list of numbers: </a:t>
            </a:r>
          </a:p>
          <a:p>
            <a:pPr lvl="0" rtl="0">
              <a:buNone/>
            </a:pPr>
            <a:r>
              <a:rPr lang="en" dirty="0">
                <a:latin typeface="Courier New"/>
                <a:ea typeface="Courier New"/>
                <a:cs typeface="Courier New"/>
                <a:sym typeface="Courier New"/>
              </a:rPr>
              <a:t>myList = range(5, 50, 10)</a:t>
            </a:r>
          </a:p>
        </p:txBody>
      </p:sp>
    </p:spTree>
    <p:extLst>
      <p:ext uri="{BB962C8B-B14F-4D97-AF65-F5344CB8AC3E}">
        <p14:creationId xmlns:p14="http://schemas.microsoft.com/office/powerpoint/2010/main" val="3068625576"/>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prstGeom prst="rect">
            <a:avLst/>
          </a:prstGeom>
        </p:spPr>
        <p:txBody>
          <a:bodyPr lIns="91425" tIns="91425" rIns="91425" bIns="91425" anchor="b" anchorCtr="0">
            <a:noAutofit/>
          </a:bodyPr>
          <a:lstStyle/>
          <a:p>
            <a:pPr>
              <a:buNone/>
            </a:pPr>
            <a:r>
              <a:rPr lang="en" dirty="0"/>
              <a:t>Adding to a list</a:t>
            </a:r>
            <a:endParaRPr lang="en" dirty="0">
              <a:latin typeface="Courier New"/>
              <a:ea typeface="Courier New"/>
              <a:cs typeface="Courier New"/>
              <a:sym typeface="Courier New"/>
            </a:endParaRPr>
          </a:p>
        </p:txBody>
      </p:sp>
      <p:sp>
        <p:nvSpPr>
          <p:cNvPr id="198" name="Shape 198"/>
          <p:cNvSpPr txBox="1">
            <a:spLocks noGrp="1"/>
          </p:cNvSpPr>
          <p:nvPr>
            <p:ph idx="1"/>
          </p:nvPr>
        </p:nvSpPr>
        <p:spPr>
          <a:prstGeom prst="rect">
            <a:avLst/>
          </a:prstGeom>
        </p:spPr>
        <p:txBody>
          <a:bodyPr lIns="91425" tIns="91425" rIns="91425" bIns="91425" anchor="t" anchorCtr="0">
            <a:noAutofit/>
          </a:bodyPr>
          <a:lstStyle/>
          <a:p>
            <a:pPr marL="457200" lvl="0" indent="-457200" rtl="0">
              <a:buNone/>
            </a:pPr>
            <a:r>
              <a:rPr lang="en" dirty="0"/>
              <a:t>After creating a list, you can add additional elements to the </a:t>
            </a:r>
            <a:r>
              <a:rPr lang="en" b="1" dirty="0"/>
              <a:t>end</a:t>
            </a:r>
            <a:r>
              <a:rPr lang="en" dirty="0"/>
              <a:t> using </a:t>
            </a:r>
            <a:r>
              <a:rPr lang="en" sz="2800" dirty="0">
                <a:latin typeface="Courier New" pitchFamily="49" charset="0"/>
                <a:cs typeface="Courier New" pitchFamily="49" charset="0"/>
              </a:rPr>
              <a:t>.append()</a:t>
            </a:r>
            <a:r>
              <a:rPr lang="en" dirty="0"/>
              <a:t>.</a:t>
            </a:r>
          </a:p>
          <a:p>
            <a:pPr marL="0" lvl="0" indent="0" rtl="0">
              <a:buNone/>
            </a:pPr>
            <a:r>
              <a:rPr lang="en" dirty="0"/>
              <a:t>Syntax:</a:t>
            </a:r>
          </a:p>
          <a:p>
            <a:pPr marL="457200" lvl="0" indent="0" rtl="0">
              <a:buNone/>
            </a:pPr>
            <a:r>
              <a:rPr lang="en" sz="1800" dirty="0">
                <a:latin typeface="Courier New"/>
                <a:ea typeface="Courier New"/>
                <a:cs typeface="Courier New"/>
                <a:sym typeface="Courier New"/>
              </a:rPr>
              <a:t>list.append(</a:t>
            </a:r>
            <a:r>
              <a:rPr lang="en" sz="1800" i="1" dirty="0">
                <a:latin typeface="Courier New"/>
                <a:ea typeface="Courier New"/>
                <a:cs typeface="Courier New"/>
                <a:sym typeface="Courier New"/>
              </a:rPr>
              <a:t>newElement</a:t>
            </a:r>
            <a:r>
              <a:rPr lang="en" sz="1800" dirty="0">
                <a:latin typeface="Courier New"/>
                <a:ea typeface="Courier New"/>
                <a:cs typeface="Courier New"/>
                <a:sym typeface="Courier New"/>
              </a:rPr>
              <a:t>)</a:t>
            </a:r>
          </a:p>
          <a:p>
            <a:pPr marL="0" lvl="0" indent="0" rtl="0">
              <a:buNone/>
            </a:pPr>
            <a:r>
              <a:rPr lang="en" dirty="0"/>
              <a:t>Example:</a:t>
            </a:r>
          </a:p>
          <a:p>
            <a:pPr marL="457200" lvl="0" indent="0" rtl="0">
              <a:buNone/>
            </a:pPr>
            <a:r>
              <a:rPr lang="en" sz="1800" dirty="0">
                <a:latin typeface="Courier New"/>
                <a:ea typeface="Courier New"/>
                <a:cs typeface="Courier New"/>
                <a:sym typeface="Courier New"/>
              </a:rPr>
              <a:t>&gt;&gt;&gt; myList = [2, 4, 6, 8]</a:t>
            </a:r>
          </a:p>
          <a:p>
            <a:pPr marL="457200" lvl="0" indent="0" rtl="0">
              <a:buNone/>
            </a:pPr>
            <a:r>
              <a:rPr lang="en" sz="1800" dirty="0">
                <a:latin typeface="Courier New"/>
                <a:ea typeface="Courier New"/>
                <a:cs typeface="Courier New"/>
                <a:sym typeface="Courier New"/>
              </a:rPr>
              <a:t>&gt;&gt;&gt; myList.append(10)</a:t>
            </a:r>
          </a:p>
          <a:p>
            <a:pPr marL="457200" lvl="0" indent="0" rtl="0">
              <a:buNone/>
            </a:pPr>
            <a:r>
              <a:rPr lang="en" sz="1800" dirty="0">
                <a:latin typeface="Courier New"/>
                <a:ea typeface="Courier New"/>
                <a:cs typeface="Courier New"/>
                <a:sym typeface="Courier New"/>
              </a:rPr>
              <a:t>&gt;&gt;&gt; print myList</a:t>
            </a:r>
          </a:p>
          <a:p>
            <a:pPr marL="457200" lvl="0" indent="0" rtl="0">
              <a:buNone/>
            </a:pPr>
            <a:r>
              <a:rPr lang="en" sz="1800" dirty="0">
                <a:latin typeface="Courier New"/>
                <a:ea typeface="Courier New"/>
                <a:cs typeface="Courier New"/>
                <a:sym typeface="Courier New"/>
              </a:rPr>
              <a:t>[2, 4, 6, 8, 10]</a:t>
            </a:r>
          </a:p>
          <a:p>
            <a:endParaRPr lang="en" sz="1800" dirty="0">
              <a:latin typeface="Courier New"/>
              <a:ea typeface="Courier New"/>
              <a:cs typeface="Courier New"/>
              <a:sym typeface="Courier New"/>
            </a:endParaRPr>
          </a:p>
        </p:txBody>
      </p:sp>
      <p:sp>
        <p:nvSpPr>
          <p:cNvPr id="4" name="Rectangle 3"/>
          <p:cNvSpPr/>
          <p:nvPr/>
        </p:nvSpPr>
        <p:spPr>
          <a:xfrm>
            <a:off x="5181600" y="3962400"/>
            <a:ext cx="3657600" cy="2616101"/>
          </a:xfrm>
          <a:prstGeom prst="rect">
            <a:avLst/>
          </a:prstGeom>
          <a:solidFill>
            <a:schemeClr val="bg2"/>
          </a:solidFill>
          <a:ln>
            <a:solidFill>
              <a:schemeClr val="tx1">
                <a:lumMod val="50000"/>
                <a:lumOff val="50000"/>
              </a:schemeClr>
            </a:solidFill>
          </a:ln>
        </p:spPr>
        <p:txBody>
          <a:bodyPr wrap="square">
            <a:spAutoFit/>
          </a:bodyPr>
          <a:lstStyle/>
          <a:p>
            <a:pPr lvl="0">
              <a:spcAft>
                <a:spcPts val="600"/>
              </a:spcAft>
              <a:buClr>
                <a:srgbClr val="000000"/>
              </a:buClr>
              <a:buSzPct val="45833"/>
            </a:pPr>
            <a:r>
              <a:rPr lang="en" sz="1400" i="1" dirty="0"/>
              <a:t>Important to note:</a:t>
            </a:r>
          </a:p>
          <a:p>
            <a:pPr lvl="0">
              <a:spcAft>
                <a:spcPts val="600"/>
              </a:spcAft>
              <a:buClr>
                <a:srgbClr val="000000"/>
              </a:buClr>
              <a:buSzPct val="45833"/>
            </a:pPr>
            <a:r>
              <a:rPr lang="en" sz="1400" dirty="0"/>
              <a:t>Most of the functions we've seen so far do not modify variables directly -- they simply "return" a value. (e.g. </a:t>
            </a:r>
            <a:r>
              <a:rPr lang="en" sz="1200" dirty="0">
                <a:latin typeface="Courier New" panose="02070309020205020404" pitchFamily="49" charset="0"/>
                <a:cs typeface="Courier New" panose="02070309020205020404" pitchFamily="49" charset="0"/>
              </a:rPr>
              <a:t>line.rstrip('\n')</a:t>
            </a:r>
            <a:r>
              <a:rPr lang="en" sz="1400" dirty="0"/>
              <a:t> does nothing to the original string -- it just returns a modified version. You have to say </a:t>
            </a:r>
            <a:r>
              <a:rPr lang="en" sz="1200" dirty="0">
                <a:latin typeface="Courier New" panose="02070309020205020404" pitchFamily="49" charset="0"/>
                <a:cs typeface="Courier New" panose="02070309020205020404" pitchFamily="49" charset="0"/>
              </a:rPr>
              <a:t>line = line.rstrip('\n')</a:t>
            </a:r>
            <a:r>
              <a:rPr lang="en" sz="1400" dirty="0"/>
              <a:t> to actually change </a:t>
            </a:r>
            <a:r>
              <a:rPr lang="en" sz="1200" dirty="0">
                <a:latin typeface="Courier New" panose="02070309020205020404" pitchFamily="49" charset="0"/>
                <a:cs typeface="Courier New" panose="02070309020205020404" pitchFamily="49" charset="0"/>
              </a:rPr>
              <a:t>line</a:t>
            </a:r>
            <a:r>
              <a:rPr lang="en" sz="1400" dirty="0"/>
              <a:t>.)</a:t>
            </a:r>
          </a:p>
          <a:p>
            <a:pPr lvl="0">
              <a:spcAft>
                <a:spcPts val="600"/>
              </a:spcAft>
              <a:buClr>
                <a:srgbClr val="000000"/>
              </a:buClr>
              <a:buSzPct val="45833"/>
            </a:pPr>
            <a:r>
              <a:rPr lang="en" sz="1200" dirty="0">
                <a:latin typeface="Courier New" panose="02070309020205020404" pitchFamily="49" charset="0"/>
                <a:cs typeface="Courier New" panose="02070309020205020404" pitchFamily="49" charset="0"/>
              </a:rPr>
              <a:t>.append()</a:t>
            </a:r>
            <a:r>
              <a:rPr lang="en" sz="1400" dirty="0"/>
              <a:t> is different. When you say </a:t>
            </a:r>
            <a:r>
              <a:rPr lang="en" sz="1200" dirty="0">
                <a:latin typeface="Courier New" panose="02070309020205020404" pitchFamily="49" charset="0"/>
                <a:cs typeface="Courier New" panose="02070309020205020404" pitchFamily="49" charset="0"/>
              </a:rPr>
              <a:t>mylist.append()</a:t>
            </a:r>
            <a:r>
              <a:rPr lang="en" sz="1400" dirty="0"/>
              <a:t>, you are directly modifying </a:t>
            </a:r>
            <a:r>
              <a:rPr lang="en" sz="1200" dirty="0">
                <a:latin typeface="Courier New" panose="02070309020205020404" pitchFamily="49" charset="0"/>
                <a:cs typeface="Courier New" panose="02070309020205020404" pitchFamily="49" charset="0"/>
              </a:rPr>
              <a:t>mylist</a:t>
            </a:r>
            <a:r>
              <a:rPr lang="en" sz="1400" dirty="0"/>
              <a:t>. We'll see several examples of this type of function today.</a:t>
            </a:r>
          </a:p>
        </p:txBody>
      </p:sp>
    </p:spTree>
    <p:extLst>
      <p:ext uri="{BB962C8B-B14F-4D97-AF65-F5344CB8AC3E}">
        <p14:creationId xmlns:p14="http://schemas.microsoft.com/office/powerpoint/2010/main" val="2251967596"/>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lstStyle/>
          <a:p>
            <a:r>
              <a:rPr lang="en-US" dirty="0">
                <a:latin typeface="Calibri Light" panose="020F0302020204030204" pitchFamily="34" charset="0"/>
              </a:rPr>
              <a:t>1. Lists</a:t>
            </a:r>
          </a:p>
        </p:txBody>
      </p:sp>
    </p:spTree>
    <p:extLst>
      <p:ext uri="{BB962C8B-B14F-4D97-AF65-F5344CB8AC3E}">
        <p14:creationId xmlns:p14="http://schemas.microsoft.com/office/powerpoint/2010/main" val="2947271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Removing from list</a:t>
            </a:r>
            <a:endParaRPr lang="en" dirty="0">
              <a:latin typeface="Courier New"/>
              <a:ea typeface="Courier New"/>
              <a:cs typeface="Courier New"/>
              <a:sym typeface="Courier New"/>
            </a:endParaRPr>
          </a:p>
        </p:txBody>
      </p:sp>
      <p:sp>
        <p:nvSpPr>
          <p:cNvPr id="238" name="Shape 238"/>
          <p:cNvSpPr txBox="1">
            <a:spLocks noGrp="1"/>
          </p:cNvSpPr>
          <p:nvPr>
            <p:ph idx="1"/>
          </p:nvPr>
        </p:nvSpPr>
        <p:spPr>
          <a:prstGeom prst="rect">
            <a:avLst/>
          </a:prstGeom>
        </p:spPr>
        <p:txBody>
          <a:bodyPr lIns="91425" tIns="91425" rIns="91425" bIns="91425" anchor="t" anchorCtr="0">
            <a:noAutofit/>
          </a:bodyPr>
          <a:lstStyle/>
          <a:p>
            <a:pPr marL="457200" lvl="0" indent="-457200" rtl="0">
              <a:buClr>
                <a:srgbClr val="000000"/>
              </a:buClr>
              <a:buSzPct val="45833"/>
              <a:buFont typeface="Arial"/>
              <a:buNone/>
            </a:pPr>
            <a:r>
              <a:rPr lang="en" dirty="0"/>
              <a:t>After creating a list, you can remove elements from it using </a:t>
            </a:r>
            <a:r>
              <a:rPr lang="en" dirty="0">
                <a:latin typeface="Courier New" pitchFamily="49" charset="0"/>
                <a:cs typeface="Courier New" pitchFamily="49" charset="0"/>
              </a:rPr>
              <a:t>.pop()</a:t>
            </a:r>
            <a:r>
              <a:rPr lang="en" dirty="0"/>
              <a:t>. </a:t>
            </a:r>
          </a:p>
          <a:p>
            <a:pPr marL="457200" lvl="0" indent="-457200" rtl="0">
              <a:buClr>
                <a:srgbClr val="000000"/>
              </a:buClr>
              <a:buSzPct val="45833"/>
              <a:buFont typeface="Arial"/>
              <a:buNone/>
            </a:pPr>
            <a:r>
              <a:rPr lang="en" dirty="0"/>
              <a:t>Syntax:</a:t>
            </a:r>
          </a:p>
          <a:p>
            <a:pPr marL="457200" lvl="0" indent="0" rtl="0">
              <a:buNone/>
            </a:pPr>
            <a:r>
              <a:rPr lang="en" sz="1800" dirty="0">
                <a:latin typeface="Courier New"/>
                <a:ea typeface="Courier New"/>
                <a:cs typeface="Courier New"/>
                <a:sym typeface="Courier New"/>
              </a:rPr>
              <a:t>list.pop(</a:t>
            </a:r>
            <a:r>
              <a:rPr lang="en" sz="1800" i="1" dirty="0">
                <a:latin typeface="Courier New"/>
                <a:ea typeface="Courier New"/>
                <a:cs typeface="Courier New"/>
                <a:sym typeface="Courier New"/>
              </a:rPr>
              <a:t>index</a:t>
            </a:r>
            <a:r>
              <a:rPr lang="en" sz="1800" dirty="0">
                <a:latin typeface="Courier New"/>
                <a:ea typeface="Courier New"/>
                <a:cs typeface="Courier New"/>
                <a:sym typeface="Courier New"/>
              </a:rPr>
              <a:t>)</a:t>
            </a:r>
          </a:p>
          <a:p>
            <a:pPr marL="457200" lvl="0" indent="0" rtl="0">
              <a:buClr>
                <a:srgbClr val="000000"/>
              </a:buClr>
              <a:buSzPct val="61111"/>
              <a:buFont typeface="Arial"/>
              <a:buNone/>
            </a:pPr>
            <a:r>
              <a:rPr lang="en" sz="1800" dirty="0">
                <a:latin typeface="Courier New"/>
                <a:ea typeface="Courier New"/>
                <a:cs typeface="Courier New"/>
                <a:sym typeface="Courier New"/>
              </a:rPr>
              <a:t>list.pop()</a:t>
            </a:r>
          </a:p>
          <a:p>
            <a:pPr lvl="0" rtl="0">
              <a:buClr>
                <a:srgbClr val="000000"/>
              </a:buClr>
              <a:buSzPct val="36666"/>
              <a:buFont typeface="Arial"/>
              <a:buNone/>
            </a:pPr>
            <a:r>
              <a:rPr lang="en" dirty="0"/>
              <a:t>Example:</a:t>
            </a:r>
          </a:p>
          <a:p>
            <a:pPr marL="457200" lvl="0" indent="0" rtl="0">
              <a:buClr>
                <a:srgbClr val="000000"/>
              </a:buClr>
              <a:buSzPct val="61111"/>
              <a:buFont typeface="Arial"/>
              <a:buNone/>
            </a:pPr>
            <a:r>
              <a:rPr lang="en" sz="1800" dirty="0">
                <a:latin typeface="Courier New"/>
                <a:ea typeface="Courier New"/>
                <a:cs typeface="Courier New"/>
                <a:sym typeface="Courier New"/>
              </a:rPr>
              <a:t>&gt;&gt;&gt; myList = [22, 44, 66, 88]</a:t>
            </a:r>
          </a:p>
          <a:p>
            <a:pPr marL="457200" lvl="0" indent="0" rtl="0">
              <a:buClr>
                <a:srgbClr val="000000"/>
              </a:buClr>
              <a:buSzPct val="61111"/>
              <a:buFont typeface="Arial"/>
              <a:buNone/>
            </a:pPr>
            <a:r>
              <a:rPr lang="en" sz="1800" dirty="0">
                <a:latin typeface="Courier New"/>
                <a:ea typeface="Courier New"/>
                <a:cs typeface="Courier New"/>
                <a:sym typeface="Courier New"/>
              </a:rPr>
              <a:t>&gt;&gt;&gt; myList.pop(2)</a:t>
            </a:r>
          </a:p>
          <a:p>
            <a:pPr marL="457200" lvl="0" indent="0" rtl="0">
              <a:buClr>
                <a:srgbClr val="000000"/>
              </a:buClr>
              <a:buSzPct val="61111"/>
              <a:buFont typeface="Arial"/>
              <a:buNone/>
            </a:pPr>
            <a:r>
              <a:rPr lang="en" sz="1800" dirty="0">
                <a:latin typeface="Courier New"/>
                <a:ea typeface="Courier New"/>
                <a:cs typeface="Courier New"/>
                <a:sym typeface="Courier New"/>
              </a:rPr>
              <a:t>&gt;&gt;&gt; print myList</a:t>
            </a:r>
          </a:p>
          <a:p>
            <a:pPr marL="457200" lvl="0" indent="0" rtl="0">
              <a:buClr>
                <a:srgbClr val="000000"/>
              </a:buClr>
              <a:buSzPct val="61111"/>
              <a:buFont typeface="Arial"/>
              <a:buNone/>
            </a:pPr>
            <a:r>
              <a:rPr lang="en" sz="1800" dirty="0">
                <a:latin typeface="Courier New"/>
                <a:ea typeface="Courier New"/>
                <a:cs typeface="Courier New"/>
                <a:sym typeface="Courier New"/>
              </a:rPr>
              <a:t>[22, 44, 88]</a:t>
            </a:r>
          </a:p>
          <a:p>
            <a:endParaRPr lang="en" sz="1800" dirty="0">
              <a:latin typeface="Courier New"/>
              <a:ea typeface="Courier New"/>
              <a:cs typeface="Courier New"/>
              <a:sym typeface="Courier New"/>
            </a:endParaRPr>
          </a:p>
        </p:txBody>
      </p:sp>
      <p:sp>
        <p:nvSpPr>
          <p:cNvPr id="2" name="Rectangle 1"/>
          <p:cNvSpPr/>
          <p:nvPr/>
        </p:nvSpPr>
        <p:spPr>
          <a:xfrm>
            <a:off x="5192486" y="3048000"/>
            <a:ext cx="3505200" cy="1154162"/>
          </a:xfrm>
          <a:prstGeom prst="rect">
            <a:avLst/>
          </a:prstGeom>
        </p:spPr>
        <p:txBody>
          <a:bodyPr wrap="square">
            <a:spAutoFit/>
          </a:bodyPr>
          <a:lstStyle/>
          <a:p>
            <a:pPr lvl="0">
              <a:spcAft>
                <a:spcPts val="600"/>
              </a:spcAft>
              <a:buClr>
                <a:srgbClr val="000000"/>
              </a:buClr>
              <a:buSzPct val="45833"/>
            </a:pPr>
            <a:r>
              <a:rPr lang="en" sz="1600" dirty="0"/>
              <a:t>This in-place function removes the element at the specified index, or if no index is given, removes the last item. </a:t>
            </a:r>
          </a:p>
          <a:p>
            <a:pPr lvl="0">
              <a:spcAft>
                <a:spcPts val="600"/>
              </a:spcAft>
              <a:buClr>
                <a:srgbClr val="000000"/>
              </a:buClr>
              <a:buSzPct val="45833"/>
            </a:pPr>
            <a:r>
              <a:rPr lang="en" sz="1600" dirty="0"/>
              <a:t>It also returns the removed item.</a:t>
            </a:r>
          </a:p>
        </p:txBody>
      </p:sp>
      <p:sp>
        <p:nvSpPr>
          <p:cNvPr id="3" name="Rectangle 2"/>
          <p:cNvSpPr/>
          <p:nvPr/>
        </p:nvSpPr>
        <p:spPr>
          <a:xfrm>
            <a:off x="5257800" y="5334000"/>
            <a:ext cx="3276600" cy="830997"/>
          </a:xfrm>
          <a:prstGeom prst="rect">
            <a:avLst/>
          </a:prstGeom>
        </p:spPr>
        <p:txBody>
          <a:bodyPr wrap="square">
            <a:spAutoFit/>
          </a:bodyPr>
          <a:lstStyle/>
          <a:p>
            <a:pPr lvl="0">
              <a:buClr>
                <a:srgbClr val="000000"/>
              </a:buClr>
              <a:buSzPct val="45833"/>
            </a:pPr>
            <a:r>
              <a:rPr lang="en" sz="1600" dirty="0"/>
              <a:t>Elements that come after will be moved up one index, so that there are no empty spaces in the list.</a:t>
            </a:r>
          </a:p>
        </p:txBody>
      </p:sp>
    </p:spTree>
    <p:extLst>
      <p:ext uri="{BB962C8B-B14F-4D97-AF65-F5344CB8AC3E}">
        <p14:creationId xmlns:p14="http://schemas.microsoft.com/office/powerpoint/2010/main" val="3433272697"/>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Practice with lists</a:t>
            </a:r>
          </a:p>
        </p:txBody>
      </p:sp>
      <p:sp>
        <p:nvSpPr>
          <p:cNvPr id="224" name="Shape 22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a:buClr>
                <a:srgbClr val="000000"/>
              </a:buClr>
              <a:buSzPct val="36666"/>
              <a:buNone/>
            </a:pPr>
            <a:r>
              <a:rPr lang="en" dirty="0"/>
              <a:t>How do I add an 'g' to the end?</a:t>
            </a:r>
          </a:p>
          <a:p>
            <a:endParaRPr lang="en" dirty="0"/>
          </a:p>
          <a:p>
            <a:endParaRPr lang="en" dirty="0"/>
          </a:p>
        </p:txBody>
      </p:sp>
      <p:graphicFrame>
        <p:nvGraphicFramePr>
          <p:cNvPr id="225" name="Shape 225"/>
          <p:cNvGraphicFramePr/>
          <p:nvPr>
            <p:extLst>
              <p:ext uri="{D42A27DB-BD31-4B8C-83A1-F6EECF244321}">
                <p14:modId xmlns:p14="http://schemas.microsoft.com/office/powerpoint/2010/main" val="4093602273"/>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dirty="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'a'</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'b'</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'd'</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'f'</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97086536"/>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Practice with lists</a:t>
            </a:r>
          </a:p>
        </p:txBody>
      </p:sp>
      <p:sp>
        <p:nvSpPr>
          <p:cNvPr id="231" name="Shape 23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a:buClr>
                <a:srgbClr val="000000"/>
              </a:buClr>
              <a:buSzPct val="36666"/>
              <a:buNone/>
            </a:pPr>
            <a:r>
              <a:rPr lang="en" dirty="0"/>
              <a:t>How do I add an 'g' to the end?</a:t>
            </a:r>
          </a:p>
          <a:p>
            <a:endParaRPr lang="en" dirty="0"/>
          </a:p>
          <a:p>
            <a:pPr lvl="0" rtl="0">
              <a:buClr>
                <a:srgbClr val="000000"/>
              </a:buClr>
              <a:buSzPct val="36666"/>
              <a:buFont typeface="Arial"/>
              <a:buNone/>
            </a:pPr>
            <a:r>
              <a:rPr lang="en" dirty="0"/>
              <a:t>Answer:</a:t>
            </a:r>
          </a:p>
          <a:p>
            <a:pPr marL="457200" lvl="0" indent="0">
              <a:buClr>
                <a:srgbClr val="000000"/>
              </a:buClr>
              <a:buSzPct val="61111"/>
              <a:buFont typeface="Arial"/>
              <a:buNone/>
            </a:pPr>
            <a:r>
              <a:rPr lang="en" sz="1800" dirty="0">
                <a:latin typeface="Courier New"/>
                <a:ea typeface="Courier New"/>
                <a:cs typeface="Courier New"/>
                <a:sym typeface="Courier New"/>
              </a:rPr>
              <a:t>myList.append('g')</a:t>
            </a:r>
          </a:p>
        </p:txBody>
      </p:sp>
      <p:graphicFrame>
        <p:nvGraphicFramePr>
          <p:cNvPr id="5" name="Shape 225"/>
          <p:cNvGraphicFramePr/>
          <p:nvPr>
            <p:extLst>
              <p:ext uri="{D42A27DB-BD31-4B8C-83A1-F6EECF244321}">
                <p14:modId xmlns:p14="http://schemas.microsoft.com/office/powerpoint/2010/main" val="849850033"/>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dirty="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'a'</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'b'</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'd'</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'e'</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'f'</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05069514"/>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Practice with lists</a:t>
            </a:r>
          </a:p>
        </p:txBody>
      </p:sp>
      <p:sp>
        <p:nvSpPr>
          <p:cNvPr id="264" name="Shape 26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a:t>
</a:t>
            </a:r>
          </a:p>
          <a:p>
            <a:pPr lvl="0" rtl="0">
              <a:buClr>
                <a:srgbClr val="000000"/>
              </a:buClr>
              <a:buSzPct val="36666"/>
              <a:buFont typeface="Arial"/>
              <a:buNone/>
            </a:pPr>
            <a:r>
              <a:rPr lang="en"/>
              <a:t>What will this code print?</a:t>
            </a:r>
          </a:p>
          <a:p>
            <a:pPr marL="457200" lvl="0" indent="0" rtl="0">
              <a:buClr>
                <a:srgbClr val="000000"/>
              </a:buClr>
              <a:buSzPct val="61111"/>
              <a:buFont typeface="Arial"/>
              <a:buNone/>
            </a:pPr>
            <a:r>
              <a:rPr lang="en" sz="1800">
                <a:latin typeface="Courier New"/>
                <a:ea typeface="Courier New"/>
                <a:cs typeface="Courier New"/>
                <a:sym typeface="Courier New"/>
              </a:rPr>
              <a:t>myList.pop(4)</a:t>
            </a:r>
          </a:p>
          <a:p>
            <a:pPr marL="457200" lvl="0" indent="0" rtl="0">
              <a:buClr>
                <a:srgbClr val="000000"/>
              </a:buClr>
              <a:buSzPct val="61111"/>
              <a:buFont typeface="Arial"/>
              <a:buNone/>
            </a:pPr>
            <a:r>
              <a:rPr lang="en" sz="1800">
                <a:latin typeface="Courier New"/>
                <a:ea typeface="Courier New"/>
                <a:cs typeface="Courier New"/>
                <a:sym typeface="Courier New"/>
              </a:rPr>
              <a:t>print myList</a:t>
            </a: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p:txBody>
      </p:sp>
      <p:graphicFrame>
        <p:nvGraphicFramePr>
          <p:cNvPr id="265" name="Shape 265"/>
          <p:cNvGraphicFramePr/>
          <p:nvPr>
            <p:extLst>
              <p:ext uri="{D42A27DB-BD31-4B8C-83A1-F6EECF244321}">
                <p14:modId xmlns:p14="http://schemas.microsoft.com/office/powerpoint/2010/main" val="3595241095"/>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2</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6</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35785186"/>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Practice with lists</a:t>
            </a:r>
          </a:p>
        </p:txBody>
      </p:sp>
      <p:sp>
        <p:nvSpPr>
          <p:cNvPr id="271" name="Shape 27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a:t>
</a:t>
            </a:r>
          </a:p>
          <a:p>
            <a:pPr lvl="0" rtl="0">
              <a:buClr>
                <a:srgbClr val="000000"/>
              </a:buClr>
              <a:buSzPct val="36666"/>
              <a:buFont typeface="Arial"/>
              <a:buNone/>
            </a:pPr>
            <a:r>
              <a:rPr lang="en"/>
              <a:t>What will this code print?</a:t>
            </a:r>
          </a:p>
          <a:p>
            <a:pPr marL="457200" lvl="0" indent="0" rtl="0">
              <a:buClr>
                <a:srgbClr val="000000"/>
              </a:buClr>
              <a:buSzPct val="61111"/>
              <a:buFont typeface="Arial"/>
              <a:buNone/>
            </a:pPr>
            <a:r>
              <a:rPr lang="en" sz="1800">
                <a:latin typeface="Courier New"/>
                <a:ea typeface="Courier New"/>
                <a:cs typeface="Courier New"/>
                <a:sym typeface="Courier New"/>
              </a:rPr>
              <a:t>myList.pop(4)</a:t>
            </a:r>
          </a:p>
          <a:p>
            <a:pPr marL="457200" lvl="0" indent="0" rtl="0">
              <a:buClr>
                <a:srgbClr val="000000"/>
              </a:buClr>
              <a:buSzPct val="61111"/>
              <a:buFont typeface="Arial"/>
              <a:buNone/>
            </a:pPr>
            <a:r>
              <a:rPr lang="en" sz="1800">
                <a:latin typeface="Courier New"/>
                <a:ea typeface="Courier New"/>
                <a:cs typeface="Courier New"/>
                <a:sym typeface="Courier New"/>
              </a:rPr>
              <a:t>print myList</a:t>
            </a: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a:p>
            <a:pPr lvl="0" rtl="0">
              <a:buClr>
                <a:srgbClr val="000000"/>
              </a:buClr>
              <a:buSzPct val="61111"/>
              <a:buFont typeface="Arial"/>
              <a:buNone/>
            </a:pPr>
            <a:r>
              <a:rPr lang="en" sz="1800">
                <a:latin typeface="Courier New"/>
                <a:ea typeface="Courier New"/>
                <a:cs typeface="Courier New"/>
                <a:sym typeface="Courier New"/>
              </a:rPr>
              <a:t>Answer:</a:t>
            </a:r>
          </a:p>
          <a:p>
            <a:pPr marL="457200" lvl="0" indent="0">
              <a:buClr>
                <a:srgbClr val="000000"/>
              </a:buClr>
              <a:buSzPct val="61111"/>
              <a:buFont typeface="Arial"/>
              <a:buNone/>
            </a:pPr>
            <a:r>
              <a:rPr lang="en" sz="1800">
                <a:latin typeface="Courier New"/>
                <a:ea typeface="Courier New"/>
                <a:cs typeface="Courier New"/>
                <a:sym typeface="Courier New"/>
              </a:rPr>
              <a:t>[1, 2, 3, 4, 6]</a:t>
            </a:r>
          </a:p>
        </p:txBody>
      </p:sp>
      <p:graphicFrame>
        <p:nvGraphicFramePr>
          <p:cNvPr id="272" name="Shape 272"/>
          <p:cNvGraphicFramePr/>
          <p:nvPr>
            <p:extLst>
              <p:ext uri="{D42A27DB-BD31-4B8C-83A1-F6EECF244321}">
                <p14:modId xmlns:p14="http://schemas.microsoft.com/office/powerpoint/2010/main" val="2934193365"/>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2</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6</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3487097"/>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Practice with lists</a:t>
            </a:r>
          </a:p>
        </p:txBody>
      </p:sp>
      <p:sp>
        <p:nvSpPr>
          <p:cNvPr id="278" name="Shape 278"/>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a:t>
</a:t>
            </a:r>
          </a:p>
          <a:p>
            <a:pPr lvl="0" rtl="0">
              <a:buClr>
                <a:srgbClr val="000000"/>
              </a:buClr>
              <a:buSzPct val="36666"/>
              <a:buFont typeface="Arial"/>
              <a:buNone/>
            </a:pPr>
            <a:r>
              <a:rPr lang="en"/>
              <a:t>What will this code print?</a:t>
            </a:r>
          </a:p>
          <a:p>
            <a:pPr marL="457200" lvl="0" indent="0" rtl="0">
              <a:buClr>
                <a:srgbClr val="000000"/>
              </a:buClr>
              <a:buSzPct val="61111"/>
              <a:buFont typeface="Arial"/>
              <a:buNone/>
            </a:pPr>
            <a:r>
              <a:rPr lang="en" sz="1800">
                <a:latin typeface="Courier New"/>
                <a:ea typeface="Courier New"/>
                <a:cs typeface="Courier New"/>
                <a:sym typeface="Courier New"/>
              </a:rPr>
              <a:t>myList.pop()</a:t>
            </a:r>
          </a:p>
          <a:p>
            <a:pPr marL="457200" lvl="0" indent="0" rtl="0">
              <a:buClr>
                <a:srgbClr val="000000"/>
              </a:buClr>
              <a:buSzPct val="61111"/>
              <a:buFont typeface="Arial"/>
              <a:buNone/>
            </a:pPr>
            <a:r>
              <a:rPr lang="en" sz="1800">
                <a:latin typeface="Courier New"/>
                <a:ea typeface="Courier New"/>
                <a:cs typeface="Courier New"/>
                <a:sym typeface="Courier New"/>
              </a:rPr>
              <a:t>print myList</a:t>
            </a: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p:txBody>
      </p:sp>
      <p:graphicFrame>
        <p:nvGraphicFramePr>
          <p:cNvPr id="279" name="Shape 279"/>
          <p:cNvGraphicFramePr/>
          <p:nvPr>
            <p:extLst>
              <p:ext uri="{D42A27DB-BD31-4B8C-83A1-F6EECF244321}">
                <p14:modId xmlns:p14="http://schemas.microsoft.com/office/powerpoint/2010/main" val="3238727214"/>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2</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6</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73028604"/>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Practice with lists</a:t>
            </a:r>
          </a:p>
        </p:txBody>
      </p:sp>
      <p:sp>
        <p:nvSpPr>
          <p:cNvPr id="285" name="Shape 28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a:t>
</a:t>
            </a:r>
          </a:p>
          <a:p>
            <a:pPr lvl="0" rtl="0">
              <a:buClr>
                <a:srgbClr val="000000"/>
              </a:buClr>
              <a:buSzPct val="36666"/>
              <a:buFont typeface="Arial"/>
              <a:buNone/>
            </a:pPr>
            <a:r>
              <a:rPr lang="en"/>
              <a:t>What will this code print?</a:t>
            </a:r>
          </a:p>
          <a:p>
            <a:pPr marL="457200" lvl="0" indent="0" rtl="0">
              <a:buClr>
                <a:srgbClr val="000000"/>
              </a:buClr>
              <a:buSzPct val="61111"/>
              <a:buFont typeface="Arial"/>
              <a:buNone/>
            </a:pPr>
            <a:r>
              <a:rPr lang="en" sz="1800">
                <a:latin typeface="Courier New"/>
                <a:ea typeface="Courier New"/>
                <a:cs typeface="Courier New"/>
                <a:sym typeface="Courier New"/>
              </a:rPr>
              <a:t>myList.pop()</a:t>
            </a:r>
          </a:p>
          <a:p>
            <a:pPr marL="457200" lvl="0" indent="0" rtl="0">
              <a:buClr>
                <a:srgbClr val="000000"/>
              </a:buClr>
              <a:buSzPct val="61111"/>
              <a:buFont typeface="Arial"/>
              <a:buNone/>
            </a:pPr>
            <a:r>
              <a:rPr lang="en" sz="1800">
                <a:latin typeface="Courier New"/>
                <a:ea typeface="Courier New"/>
                <a:cs typeface="Courier New"/>
                <a:sym typeface="Courier New"/>
              </a:rPr>
              <a:t>print myList</a:t>
            </a: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a:p>
            <a:pPr lvl="0" rtl="0">
              <a:buClr>
                <a:srgbClr val="000000"/>
              </a:buClr>
              <a:buSzPct val="61111"/>
              <a:buFont typeface="Arial"/>
              <a:buNone/>
            </a:pPr>
            <a:r>
              <a:rPr lang="en" sz="1800">
                <a:latin typeface="Courier New"/>
                <a:ea typeface="Courier New"/>
                <a:cs typeface="Courier New"/>
                <a:sym typeface="Courier New"/>
              </a:rPr>
              <a:t>Answer:</a:t>
            </a:r>
          </a:p>
          <a:p>
            <a:pPr marL="457200" lvl="0" indent="0">
              <a:buClr>
                <a:srgbClr val="000000"/>
              </a:buClr>
              <a:buSzPct val="61111"/>
              <a:buFont typeface="Arial"/>
              <a:buNone/>
            </a:pPr>
            <a:r>
              <a:rPr lang="en" sz="1800">
                <a:latin typeface="Courier New"/>
                <a:ea typeface="Courier New"/>
                <a:cs typeface="Courier New"/>
                <a:sym typeface="Courier New"/>
              </a:rPr>
              <a:t>[1, 2, 3, 4, 5]</a:t>
            </a:r>
          </a:p>
        </p:txBody>
      </p:sp>
      <p:graphicFrame>
        <p:nvGraphicFramePr>
          <p:cNvPr id="286" name="Shape 286"/>
          <p:cNvGraphicFramePr/>
          <p:nvPr>
            <p:extLst>
              <p:ext uri="{D42A27DB-BD31-4B8C-83A1-F6EECF244321}">
                <p14:modId xmlns:p14="http://schemas.microsoft.com/office/powerpoint/2010/main" val="1840972430"/>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2</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6</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54778651"/>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Practice with lists</a:t>
            </a:r>
          </a:p>
        </p:txBody>
      </p:sp>
      <p:sp>
        <p:nvSpPr>
          <p:cNvPr id="292" name="Shape 29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a:t>
</a:t>
            </a:r>
          </a:p>
          <a:p>
            <a:pPr lvl="0" rtl="0">
              <a:buClr>
                <a:srgbClr val="000000"/>
              </a:buClr>
              <a:buSzPct val="36666"/>
              <a:buFont typeface="Arial"/>
              <a:buNone/>
            </a:pPr>
            <a:r>
              <a:rPr lang="en"/>
              <a:t>What will this code print?</a:t>
            </a:r>
          </a:p>
          <a:p>
            <a:pPr marL="457200" lvl="0" indent="0" rtl="0">
              <a:buClr>
                <a:srgbClr val="000000"/>
              </a:buClr>
              <a:buSzPct val="61111"/>
              <a:buFont typeface="Arial"/>
              <a:buNone/>
            </a:pPr>
            <a:r>
              <a:rPr lang="en" sz="1800">
                <a:latin typeface="Courier New"/>
                <a:ea typeface="Courier New"/>
                <a:cs typeface="Courier New"/>
                <a:sym typeface="Courier New"/>
              </a:rPr>
              <a:t>item = myList.pop()</a:t>
            </a:r>
          </a:p>
          <a:p>
            <a:pPr marL="457200" lvl="0" indent="0" rtl="0">
              <a:buClr>
                <a:srgbClr val="000000"/>
              </a:buClr>
              <a:buSzPct val="61111"/>
              <a:buFont typeface="Arial"/>
              <a:buNone/>
            </a:pPr>
            <a:r>
              <a:rPr lang="en" sz="1800">
                <a:latin typeface="Courier New"/>
                <a:ea typeface="Courier New"/>
                <a:cs typeface="Courier New"/>
                <a:sym typeface="Courier New"/>
              </a:rPr>
              <a:t>print item</a:t>
            </a: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p:txBody>
      </p:sp>
      <p:graphicFrame>
        <p:nvGraphicFramePr>
          <p:cNvPr id="293" name="Shape 293"/>
          <p:cNvGraphicFramePr/>
          <p:nvPr>
            <p:extLst>
              <p:ext uri="{D42A27DB-BD31-4B8C-83A1-F6EECF244321}">
                <p14:modId xmlns:p14="http://schemas.microsoft.com/office/powerpoint/2010/main" val="2772078538"/>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2</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6</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66285387"/>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Practice with lists</a:t>
            </a:r>
          </a:p>
        </p:txBody>
      </p:sp>
      <p:sp>
        <p:nvSpPr>
          <p:cNvPr id="299" name="Shape 299"/>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a:t>
</a:t>
            </a:r>
          </a:p>
          <a:p>
            <a:pPr lvl="0" rtl="0">
              <a:buClr>
                <a:srgbClr val="000000"/>
              </a:buClr>
              <a:buSzPct val="36666"/>
              <a:buFont typeface="Arial"/>
              <a:buNone/>
            </a:pPr>
            <a:r>
              <a:rPr lang="en"/>
              <a:t>What will this code print?</a:t>
            </a:r>
          </a:p>
          <a:p>
            <a:pPr marL="457200" lvl="0" indent="0" rtl="0">
              <a:buClr>
                <a:srgbClr val="000000"/>
              </a:buClr>
              <a:buSzPct val="61111"/>
              <a:buFont typeface="Arial"/>
              <a:buNone/>
            </a:pPr>
            <a:r>
              <a:rPr lang="en" sz="1800">
                <a:latin typeface="Courier New"/>
                <a:ea typeface="Courier New"/>
                <a:cs typeface="Courier New"/>
                <a:sym typeface="Courier New"/>
              </a:rPr>
              <a:t>item = myList.pop()</a:t>
            </a:r>
          </a:p>
          <a:p>
            <a:pPr marL="457200" lvl="0" indent="0" rtl="0">
              <a:buClr>
                <a:srgbClr val="000000"/>
              </a:buClr>
              <a:buSzPct val="61111"/>
              <a:buFont typeface="Arial"/>
              <a:buNone/>
            </a:pPr>
            <a:r>
              <a:rPr lang="en" sz="1800">
                <a:latin typeface="Courier New"/>
                <a:ea typeface="Courier New"/>
                <a:cs typeface="Courier New"/>
                <a:sym typeface="Courier New"/>
              </a:rPr>
              <a:t>print item</a:t>
            </a: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a:p>
            <a:pPr lvl="0" rtl="0">
              <a:buClr>
                <a:srgbClr val="000000"/>
              </a:buClr>
              <a:buSzPct val="61111"/>
              <a:buFont typeface="Arial"/>
              <a:buNone/>
            </a:pPr>
            <a:r>
              <a:rPr lang="en" sz="1800">
                <a:latin typeface="Courier New"/>
                <a:ea typeface="Courier New"/>
                <a:cs typeface="Courier New"/>
                <a:sym typeface="Courier New"/>
              </a:rPr>
              <a:t>Answer:</a:t>
            </a:r>
          </a:p>
          <a:p>
            <a:pPr marL="457200" lvl="0" indent="0">
              <a:buClr>
                <a:srgbClr val="000000"/>
              </a:buClr>
              <a:buSzPct val="61111"/>
              <a:buFont typeface="Arial"/>
              <a:buNone/>
            </a:pPr>
            <a:r>
              <a:rPr lang="en" sz="1800">
                <a:latin typeface="Courier New"/>
                <a:ea typeface="Courier New"/>
                <a:cs typeface="Courier New"/>
                <a:sym typeface="Courier New"/>
              </a:rPr>
              <a:t>6</a:t>
            </a:r>
          </a:p>
        </p:txBody>
      </p:sp>
      <p:graphicFrame>
        <p:nvGraphicFramePr>
          <p:cNvPr id="300" name="Shape 300"/>
          <p:cNvGraphicFramePr/>
          <p:nvPr>
            <p:extLst>
              <p:ext uri="{D42A27DB-BD31-4B8C-83A1-F6EECF244321}">
                <p14:modId xmlns:p14="http://schemas.microsoft.com/office/powerpoint/2010/main" val="2615539899"/>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2</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6</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86303181"/>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prstGeom prst="rect">
            <a:avLst/>
          </a:prstGeom>
        </p:spPr>
        <p:txBody>
          <a:bodyPr lIns="91425" tIns="91425" rIns="91425" bIns="91425" anchor="b" anchorCtr="0">
            <a:noAutofit/>
          </a:bodyPr>
          <a:lstStyle/>
          <a:p>
            <a:pPr>
              <a:buNone/>
            </a:pPr>
            <a:r>
              <a:rPr lang="en"/>
              <a:t>Checking if something is in the list</a:t>
            </a:r>
          </a:p>
        </p:txBody>
      </p:sp>
      <p:sp>
        <p:nvSpPr>
          <p:cNvPr id="306" name="Shape 306"/>
          <p:cNvSpPr txBox="1">
            <a:spLocks noGrp="1"/>
          </p:cNvSpPr>
          <p:nvPr>
            <p:ph idx="1"/>
          </p:nvPr>
        </p:nvSpPr>
        <p:spPr>
          <a:prstGeom prst="rect">
            <a:avLst/>
          </a:prstGeom>
        </p:spPr>
        <p:txBody>
          <a:bodyPr lIns="91425" tIns="91425" rIns="91425" bIns="91425" anchor="t" anchorCtr="0">
            <a:noAutofit/>
          </a:bodyPr>
          <a:lstStyle/>
          <a:p>
            <a:pPr lvl="0" rtl="0">
              <a:buNone/>
            </a:pPr>
            <a:r>
              <a:rPr lang="en" dirty="0"/>
              <a:t>To check if a particular element is in a list, you can just use </a:t>
            </a:r>
            <a:r>
              <a:rPr lang="en" dirty="0">
                <a:latin typeface="Courier New"/>
                <a:ea typeface="Courier New"/>
                <a:cs typeface="Courier New"/>
                <a:sym typeface="Courier New"/>
              </a:rPr>
              <a:t>in</a:t>
            </a:r>
            <a:r>
              <a:rPr lang="en" dirty="0"/>
              <a:t>, as we've seen before:</a:t>
            </a:r>
          </a:p>
          <a:p>
            <a:pPr marL="457200" lvl="0" indent="0" rtl="0">
              <a:buNone/>
            </a:pPr>
            <a:endParaRPr lang="en" dirty="0">
              <a:sym typeface="Courier New"/>
            </a:endParaRPr>
          </a:p>
          <a:p>
            <a:pPr marL="400050" lvl="1" indent="0">
              <a:buNone/>
            </a:pPr>
            <a:r>
              <a:rPr lang="en" sz="1800" dirty="0">
                <a:latin typeface="Courier New"/>
                <a:ea typeface="Courier New"/>
                <a:cs typeface="Courier New"/>
                <a:sym typeface="Courier New"/>
              </a:rPr>
              <a:t>myList = [22, 44, 66, 88]</a:t>
            </a:r>
          </a:p>
          <a:p>
            <a:pPr marL="400050" lvl="1" indent="0">
              <a:buNone/>
            </a:pPr>
            <a:r>
              <a:rPr lang="en" sz="1800" dirty="0">
                <a:solidFill>
                  <a:srgbClr val="0070C0"/>
                </a:solidFill>
                <a:latin typeface="Courier New"/>
                <a:ea typeface="Courier New"/>
                <a:cs typeface="Courier New"/>
                <a:sym typeface="Courier New"/>
              </a:rPr>
              <a:t>if</a:t>
            </a:r>
            <a:r>
              <a:rPr lang="en" sz="1800" dirty="0">
                <a:latin typeface="Courier New"/>
                <a:ea typeface="Courier New"/>
                <a:cs typeface="Courier New"/>
                <a:sym typeface="Courier New"/>
              </a:rPr>
              <a:t> (66 </a:t>
            </a:r>
            <a:r>
              <a:rPr lang="en" sz="1800" dirty="0">
                <a:solidFill>
                  <a:srgbClr val="0070C0"/>
                </a:solidFill>
                <a:latin typeface="Courier New"/>
                <a:ea typeface="Courier New"/>
                <a:cs typeface="Courier New"/>
                <a:sym typeface="Courier New"/>
              </a:rPr>
              <a:t>in</a:t>
            </a:r>
            <a:r>
              <a:rPr lang="en" sz="1800" dirty="0">
                <a:latin typeface="Courier New"/>
                <a:ea typeface="Courier New"/>
                <a:cs typeface="Courier New"/>
                <a:sym typeface="Courier New"/>
              </a:rPr>
              <a:t> myList):</a:t>
            </a:r>
          </a:p>
          <a:p>
            <a:pPr marL="800100" lvl="2" indent="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"found it!"</a:t>
            </a:r>
          </a:p>
          <a:p>
            <a:pPr marL="0" indent="0">
              <a:buNone/>
            </a:pPr>
            <a:endParaRPr lang="en" sz="2600" dirty="0">
              <a:latin typeface="Courier New"/>
              <a:ea typeface="Courier New"/>
              <a:cs typeface="Courier New"/>
              <a:sym typeface="Courier New"/>
            </a:endParaRPr>
          </a:p>
          <a:p>
            <a:pPr marL="0" lvl="0" indent="0">
              <a:buNone/>
            </a:pPr>
            <a:r>
              <a:rPr lang="en" sz="2400" dirty="0"/>
              <a:t>Code output:</a:t>
            </a:r>
          </a:p>
          <a:p>
            <a:pPr marL="457200" lvl="0" indent="0">
              <a:buNone/>
            </a:pPr>
            <a:r>
              <a:rPr lang="en" sz="1800" dirty="0">
                <a:latin typeface="Courier New"/>
                <a:ea typeface="Courier New"/>
                <a:cs typeface="Courier New"/>
                <a:sym typeface="Courier New"/>
              </a:rPr>
              <a:t>found it!</a:t>
            </a:r>
          </a:p>
        </p:txBody>
      </p:sp>
    </p:spTree>
    <p:extLst>
      <p:ext uri="{BB962C8B-B14F-4D97-AF65-F5344CB8AC3E}">
        <p14:creationId xmlns:p14="http://schemas.microsoft.com/office/powerpoint/2010/main" val="3232593371"/>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prstGeom prst="rect">
            <a:avLst/>
          </a:prstGeom>
        </p:spPr>
        <p:txBody>
          <a:bodyPr lIns="91425" tIns="91425" rIns="91425" bIns="91425" anchor="b" anchorCtr="0">
            <a:noAutofit/>
          </a:bodyPr>
          <a:lstStyle/>
          <a:p>
            <a:pPr>
              <a:buNone/>
            </a:pPr>
            <a:r>
              <a:rPr lang="en"/>
              <a:t>What is a list?</a:t>
            </a:r>
          </a:p>
        </p:txBody>
      </p:sp>
      <p:sp>
        <p:nvSpPr>
          <p:cNvPr id="2" name="Content Placeholder 1"/>
          <p:cNvSpPr>
            <a:spLocks noGrp="1"/>
          </p:cNvSpPr>
          <p:nvPr>
            <p:ph idx="1"/>
          </p:nvPr>
        </p:nvSpPr>
        <p:spPr/>
        <p:txBody>
          <a:bodyPr>
            <a:normAutofit/>
          </a:bodyPr>
          <a:lstStyle/>
          <a:p>
            <a:r>
              <a:rPr lang="en-US" dirty="0"/>
              <a:t>A </a:t>
            </a:r>
            <a:r>
              <a:rPr lang="en-US" b="1" dirty="0"/>
              <a:t>list</a:t>
            </a:r>
            <a:r>
              <a:rPr lang="en-US" dirty="0"/>
              <a:t> is a built-in data structure in Python (along with sets, tuples, and dictionaries)</a:t>
            </a:r>
          </a:p>
          <a:p>
            <a:r>
              <a:rPr lang="en-US" b="1" dirty="0"/>
              <a:t>What's a data structure</a:t>
            </a:r>
            <a:r>
              <a:rPr lang="en-US" dirty="0"/>
              <a:t>? It is basically a way of storing large amounts of data (numbers, strings, </a:t>
            </a:r>
            <a:r>
              <a:rPr lang="en-US" dirty="0" err="1"/>
              <a:t>etc</a:t>
            </a:r>
            <a:r>
              <a:rPr lang="en-US" dirty="0"/>
              <a:t>) in an organized manner, making storage and retrieval easier</a:t>
            </a:r>
          </a:p>
        </p:txBody>
      </p:sp>
    </p:spTree>
    <p:extLst>
      <p:ext uri="{BB962C8B-B14F-4D97-AF65-F5344CB8AC3E}">
        <p14:creationId xmlns:p14="http://schemas.microsoft.com/office/powerpoint/2010/main" val="1459666698"/>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prstGeom prst="rect">
            <a:avLst/>
          </a:prstGeom>
        </p:spPr>
        <p:txBody>
          <a:bodyPr lIns="91425" tIns="91425" rIns="91425" bIns="91425" anchor="b" anchorCtr="0">
            <a:noAutofit/>
          </a:bodyPr>
          <a:lstStyle/>
          <a:p>
            <a:pPr>
              <a:buNone/>
            </a:pPr>
            <a:r>
              <a:rPr lang="en"/>
              <a:t>Iterating through a list</a:t>
            </a:r>
          </a:p>
        </p:txBody>
      </p:sp>
      <p:sp>
        <p:nvSpPr>
          <p:cNvPr id="318" name="Shape 318"/>
          <p:cNvSpPr txBox="1">
            <a:spLocks noGrp="1"/>
          </p:cNvSpPr>
          <p:nvPr>
            <p:ph idx="1"/>
          </p:nvPr>
        </p:nvSpPr>
        <p:spPr>
          <a:prstGeom prst="rect">
            <a:avLst/>
          </a:prstGeom>
        </p:spPr>
        <p:txBody>
          <a:bodyPr lIns="91425" tIns="91425" rIns="91425" bIns="91425" anchor="t" anchorCtr="0">
            <a:noAutofit/>
          </a:bodyPr>
          <a:lstStyle/>
          <a:p>
            <a:pPr lvl="0" rtl="0">
              <a:buNone/>
            </a:pPr>
            <a:r>
              <a:rPr lang="en" dirty="0"/>
              <a:t>Again, we've actually already done this. It's as simple as using a </a:t>
            </a:r>
            <a:r>
              <a:rPr lang="en" dirty="0">
                <a:latin typeface="Courier New" pitchFamily="49" charset="0"/>
                <a:cs typeface="Courier New" pitchFamily="49" charset="0"/>
              </a:rPr>
              <a:t>for</a:t>
            </a:r>
            <a:r>
              <a:rPr lang="en" dirty="0"/>
              <a:t> loop:</a:t>
            </a:r>
          </a:p>
          <a:p>
            <a:pPr marL="457200" lvl="0" indent="0" rtl="0">
              <a:buNone/>
            </a:pPr>
            <a:endParaRPr lang="en" sz="1800" dirty="0">
              <a:latin typeface="Courier New"/>
              <a:ea typeface="Courier New"/>
              <a:cs typeface="Courier New"/>
              <a:sym typeface="Courier New"/>
            </a:endParaRPr>
          </a:p>
          <a:p>
            <a:pPr marL="457200" lvl="0" indent="0" rtl="0">
              <a:buNone/>
            </a:pPr>
            <a:r>
              <a:rPr lang="en" sz="1800" dirty="0">
                <a:latin typeface="Courier New"/>
                <a:ea typeface="Courier New"/>
                <a:cs typeface="Courier New"/>
                <a:sym typeface="Courier New"/>
              </a:rPr>
              <a:t>myList = ["Joe", "Sally", "George", "Mike"]</a:t>
            </a:r>
          </a:p>
          <a:p>
            <a:pPr marL="457200" lvl="0" indent="0" rtl="0">
              <a:buNone/>
            </a:pPr>
            <a:r>
              <a:rPr lang="en" sz="1800" dirty="0">
                <a:solidFill>
                  <a:srgbClr val="0070C0"/>
                </a:solidFill>
                <a:latin typeface="Courier New"/>
                <a:ea typeface="Courier New"/>
                <a:cs typeface="Courier New"/>
                <a:sym typeface="Courier New"/>
              </a:rPr>
              <a:t>for </a:t>
            </a:r>
            <a:r>
              <a:rPr lang="en" sz="1800" dirty="0">
                <a:latin typeface="Courier New"/>
                <a:ea typeface="Courier New"/>
                <a:cs typeface="Courier New"/>
                <a:sym typeface="Courier New"/>
              </a:rPr>
              <a:t>name </a:t>
            </a:r>
            <a:r>
              <a:rPr lang="en" sz="1800" dirty="0">
                <a:solidFill>
                  <a:srgbClr val="0070C0"/>
                </a:solidFill>
                <a:latin typeface="Courier New"/>
                <a:ea typeface="Courier New"/>
                <a:cs typeface="Courier New"/>
                <a:sym typeface="Courier New"/>
              </a:rPr>
              <a:t>in</a:t>
            </a:r>
            <a:r>
              <a:rPr lang="en" sz="1800" dirty="0">
                <a:latin typeface="Courier New"/>
                <a:ea typeface="Courier New"/>
                <a:cs typeface="Courier New"/>
                <a:sym typeface="Courier New"/>
              </a:rPr>
              <a:t> myList:</a:t>
            </a:r>
          </a:p>
          <a:p>
            <a:pPr marL="457200" lvl="0" indent="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"Hello", name</a:t>
            </a:r>
          </a:p>
          <a:p>
            <a:endParaRPr lang="en" sz="1800" dirty="0">
              <a:latin typeface="Courier New"/>
              <a:ea typeface="Courier New"/>
              <a:cs typeface="Courier New"/>
              <a:sym typeface="Courier New"/>
            </a:endParaRPr>
          </a:p>
          <a:p>
            <a:pPr marL="0" lvl="0" indent="0" rtl="0">
              <a:buNone/>
            </a:pPr>
            <a:r>
              <a:rPr lang="en" sz="2400" dirty="0"/>
              <a:t>Code output:</a:t>
            </a:r>
          </a:p>
          <a:p>
            <a:pPr marL="457200" lvl="0" indent="0" rtl="0">
              <a:buNone/>
            </a:pPr>
            <a:r>
              <a:rPr lang="en" sz="1800" dirty="0">
                <a:latin typeface="Courier New"/>
                <a:ea typeface="Courier New"/>
                <a:cs typeface="Courier New"/>
                <a:sym typeface="Courier New"/>
              </a:rPr>
              <a:t>Hello Joe</a:t>
            </a:r>
          </a:p>
          <a:p>
            <a:pPr marL="457200" lvl="0" indent="0" rtl="0">
              <a:buNone/>
            </a:pPr>
            <a:r>
              <a:rPr lang="en" sz="1800" dirty="0">
                <a:latin typeface="Courier New"/>
                <a:ea typeface="Courier New"/>
                <a:cs typeface="Courier New"/>
                <a:sym typeface="Courier New"/>
              </a:rPr>
              <a:t>Hello Sally</a:t>
            </a:r>
          </a:p>
          <a:p>
            <a:pPr marL="457200" lvl="0" indent="0" rtl="0">
              <a:buNone/>
            </a:pPr>
            <a:r>
              <a:rPr lang="en" sz="1800" dirty="0">
                <a:latin typeface="Courier New"/>
                <a:ea typeface="Courier New"/>
                <a:cs typeface="Courier New"/>
                <a:sym typeface="Courier New"/>
              </a:rPr>
              <a:t>Hello George</a:t>
            </a:r>
          </a:p>
          <a:p>
            <a:pPr marL="457200" lvl="0" indent="0" rtl="0">
              <a:buNone/>
            </a:pPr>
            <a:r>
              <a:rPr lang="en" sz="1800" dirty="0">
                <a:latin typeface="Courier New"/>
                <a:ea typeface="Courier New"/>
                <a:cs typeface="Courier New"/>
                <a:sym typeface="Courier New"/>
              </a:rPr>
              <a:t>Hello Mike</a:t>
            </a:r>
          </a:p>
        </p:txBody>
      </p:sp>
    </p:spTree>
    <p:extLst>
      <p:ext uri="{BB962C8B-B14F-4D97-AF65-F5344CB8AC3E}">
        <p14:creationId xmlns:p14="http://schemas.microsoft.com/office/powerpoint/2010/main" val="2742277711"/>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lIns="91425" tIns="91425" rIns="91425" bIns="91425" anchor="b" anchorCtr="0">
            <a:noAutofit/>
          </a:bodyPr>
          <a:lstStyle/>
          <a:p>
            <a:pPr>
              <a:buNone/>
            </a:pPr>
            <a:r>
              <a:rPr lang="en"/>
              <a:t>List slicing</a:t>
            </a:r>
          </a:p>
        </p:txBody>
      </p:sp>
      <p:sp>
        <p:nvSpPr>
          <p:cNvPr id="376" name="Shape 376"/>
          <p:cNvSpPr txBox="1">
            <a:spLocks noGrp="1"/>
          </p:cNvSpPr>
          <p:nvPr>
            <p:ph idx="1"/>
          </p:nvPr>
        </p:nvSpPr>
        <p:spPr>
          <a:prstGeom prst="rect">
            <a:avLst/>
          </a:prstGeom>
        </p:spPr>
        <p:txBody>
          <a:bodyPr lIns="91425" tIns="91425" rIns="91425" bIns="91425" anchor="t" anchorCtr="0">
            <a:noAutofit/>
          </a:bodyPr>
          <a:lstStyle/>
          <a:p>
            <a:pPr lvl="0" rtl="0">
              <a:buNone/>
            </a:pPr>
            <a:r>
              <a:rPr lang="en" dirty="0"/>
              <a:t>Sometimes you may want to extract a certain subset of a list.</a:t>
            </a:r>
          </a:p>
          <a:p>
            <a:endParaRPr lang="en" dirty="0"/>
          </a:p>
          <a:p>
            <a:pPr marL="0" indent="0">
              <a:buNone/>
            </a:pPr>
            <a:endParaRPr lang="en" dirty="0"/>
          </a:p>
          <a:p>
            <a:pPr lvl="0" rtl="0">
              <a:buNone/>
            </a:pPr>
            <a:r>
              <a:rPr lang="en" sz="1800" dirty="0"/>
              <a:t>Syntax:</a:t>
            </a:r>
            <a:r>
              <a:rPr lang="en" sz="1800" dirty="0">
                <a:latin typeface="Courier New"/>
                <a:ea typeface="Courier New"/>
                <a:cs typeface="Courier New"/>
                <a:sym typeface="Courier New"/>
              </a:rPr>
              <a:t> list[begin:end] </a:t>
            </a:r>
            <a:r>
              <a:rPr lang="en" sz="1800" dirty="0"/>
              <a:t>returns from index</a:t>
            </a:r>
            <a:r>
              <a:rPr lang="en" sz="1800" dirty="0">
                <a:latin typeface="Courier New"/>
                <a:ea typeface="Courier New"/>
                <a:cs typeface="Courier New"/>
                <a:sym typeface="Courier New"/>
              </a:rPr>
              <a:t> begin </a:t>
            </a:r>
            <a:r>
              <a:rPr lang="en" sz="1800" dirty="0"/>
              <a:t>to</a:t>
            </a:r>
            <a:r>
              <a:rPr lang="en" sz="1800" dirty="0">
                <a:latin typeface="Courier New"/>
                <a:ea typeface="Courier New"/>
                <a:cs typeface="Courier New"/>
                <a:sym typeface="Courier New"/>
              </a:rPr>
              <a:t> end-1</a:t>
            </a:r>
          </a:p>
          <a:p>
            <a:endParaRPr lang="en" sz="1800" dirty="0">
              <a:latin typeface="Courier New"/>
              <a:ea typeface="Courier New"/>
              <a:cs typeface="Courier New"/>
              <a:sym typeface="Courier New"/>
            </a:endParaRPr>
          </a:p>
          <a:p>
            <a:pPr lvl="0" rtl="0">
              <a:buNone/>
            </a:pPr>
            <a:r>
              <a:rPr lang="en" sz="1400" dirty="0">
                <a:latin typeface="Courier New"/>
                <a:ea typeface="Courier New"/>
                <a:cs typeface="Courier New"/>
                <a:sym typeface="Courier New"/>
              </a:rPr>
              <a:t>&gt;&gt;&gt; myList = ['a', 'b', 'c', 'd', 'f', 'g']</a:t>
            </a:r>
          </a:p>
          <a:p>
            <a:pPr lvl="0" rtl="0">
              <a:buNone/>
            </a:pPr>
            <a:r>
              <a:rPr lang="en" sz="1400" dirty="0">
                <a:latin typeface="Courier New"/>
                <a:ea typeface="Courier New"/>
                <a:cs typeface="Courier New"/>
                <a:sym typeface="Courier New"/>
              </a:rPr>
              <a:t>&gt;&gt;&gt; myList[2:] </a:t>
            </a:r>
            <a:r>
              <a:rPr lang="en" sz="1400" i="1" dirty="0">
                <a:solidFill>
                  <a:schemeClr val="accent3"/>
                </a:solidFill>
                <a:latin typeface="Courier New"/>
                <a:ea typeface="Courier New"/>
                <a:cs typeface="Courier New"/>
                <a:sym typeface="Courier New"/>
              </a:rPr>
              <a:t>#get from 2 to the end</a:t>
            </a:r>
          </a:p>
          <a:p>
            <a:pPr lvl="0" rtl="0">
              <a:buNone/>
            </a:pPr>
            <a:r>
              <a:rPr lang="en" sz="1400" dirty="0">
                <a:latin typeface="Courier New"/>
                <a:ea typeface="Courier New"/>
                <a:cs typeface="Courier New"/>
                <a:sym typeface="Courier New"/>
              </a:rPr>
              <a:t>['c', 'd', 'f', 'g']</a:t>
            </a:r>
          </a:p>
          <a:p>
            <a:pPr lvl="0" rtl="0">
              <a:buNone/>
            </a:pPr>
            <a:r>
              <a:rPr lang="en" sz="1400" dirty="0">
                <a:latin typeface="Courier New"/>
                <a:ea typeface="Courier New"/>
                <a:cs typeface="Courier New"/>
                <a:sym typeface="Courier New"/>
              </a:rPr>
              <a:t>&gt;&gt;&gt; myList[:4] </a:t>
            </a:r>
            <a:r>
              <a:rPr lang="en" sz="1400" i="1" dirty="0">
                <a:solidFill>
                  <a:schemeClr val="accent3"/>
                </a:solidFill>
                <a:latin typeface="Courier New"/>
                <a:ea typeface="Courier New"/>
                <a:cs typeface="Courier New"/>
                <a:sym typeface="Courier New"/>
              </a:rPr>
              <a:t>#get from the beginning to 3</a:t>
            </a:r>
          </a:p>
          <a:p>
            <a:pPr lvl="0" rtl="0">
              <a:buNone/>
            </a:pPr>
            <a:r>
              <a:rPr lang="en" sz="1400" dirty="0">
                <a:latin typeface="Courier New"/>
                <a:ea typeface="Courier New"/>
                <a:cs typeface="Courier New"/>
                <a:sym typeface="Courier New"/>
              </a:rPr>
              <a:t>['a', 'b', 'c', 'd']</a:t>
            </a:r>
          </a:p>
          <a:p>
            <a:pPr lvl="0" rtl="0">
              <a:buNone/>
            </a:pPr>
            <a:r>
              <a:rPr lang="en" sz="1400" dirty="0">
                <a:latin typeface="Courier New"/>
                <a:ea typeface="Courier New"/>
                <a:cs typeface="Courier New"/>
                <a:sym typeface="Courier New"/>
              </a:rPr>
              <a:t>&gt;&gt;&gt; myList[2:4] </a:t>
            </a:r>
            <a:r>
              <a:rPr lang="en" sz="1400" i="1" dirty="0">
                <a:solidFill>
                  <a:schemeClr val="accent3"/>
                </a:solidFill>
                <a:latin typeface="Courier New"/>
                <a:ea typeface="Courier New"/>
                <a:cs typeface="Courier New"/>
                <a:sym typeface="Courier New"/>
              </a:rPr>
              <a:t>#get from 2 to 3</a:t>
            </a:r>
          </a:p>
          <a:p>
            <a:pPr lvl="0" rtl="0">
              <a:buNone/>
            </a:pPr>
            <a:r>
              <a:rPr lang="en" sz="1400" dirty="0">
                <a:latin typeface="Courier New"/>
                <a:ea typeface="Courier New"/>
                <a:cs typeface="Courier New"/>
                <a:sym typeface="Courier New"/>
              </a:rPr>
              <a:t>['c', 'd']</a:t>
            </a:r>
          </a:p>
          <a:p>
            <a:endParaRPr lang="en" sz="1400" dirty="0">
              <a:latin typeface="Courier New"/>
              <a:ea typeface="Courier New"/>
              <a:cs typeface="Courier New"/>
              <a:sym typeface="Courier New"/>
            </a:endParaRPr>
          </a:p>
        </p:txBody>
      </p:sp>
      <p:graphicFrame>
        <p:nvGraphicFramePr>
          <p:cNvPr id="377" name="Shape 377"/>
          <p:cNvGraphicFramePr/>
          <p:nvPr>
            <p:extLst>
              <p:ext uri="{D42A27DB-BD31-4B8C-83A1-F6EECF244321}">
                <p14:modId xmlns:p14="http://schemas.microsoft.com/office/powerpoint/2010/main" val="420042117"/>
              </p:ext>
            </p:extLst>
          </p:nvPr>
        </p:nvGraphicFramePr>
        <p:xfrm>
          <a:off x="1453475" y="2765875"/>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dirty="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'a'</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'b'</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'd'</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'f'</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'g'</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66123057"/>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indexing strings like lists</a:t>
            </a:r>
          </a:p>
        </p:txBody>
      </p:sp>
      <p:sp>
        <p:nvSpPr>
          <p:cNvPr id="3" name="Content Placeholder 2"/>
          <p:cNvSpPr>
            <a:spLocks noGrp="1"/>
          </p:cNvSpPr>
          <p:nvPr>
            <p:ph idx="1"/>
          </p:nvPr>
        </p:nvSpPr>
        <p:spPr>
          <a:xfrm>
            <a:off x="457200" y="1600200"/>
            <a:ext cx="8229600" cy="4648199"/>
          </a:xfrm>
        </p:spPr>
        <p:txBody>
          <a:bodyPr/>
          <a:lstStyle/>
          <a:p>
            <a:pPr marL="0" indent="0">
              <a:spcAft>
                <a:spcPts val="1800"/>
              </a:spcAft>
              <a:buNone/>
            </a:pPr>
            <a:r>
              <a:rPr lang="en-US" dirty="0"/>
              <a:t>Strings are NOT lists. But we can index into strings like we do lists:</a:t>
            </a:r>
          </a:p>
          <a:p>
            <a:pPr marL="800100" lvl="2" indent="0">
              <a:spcAft>
                <a:spcPts val="1200"/>
              </a:spcAft>
              <a:buNone/>
            </a:pPr>
            <a:r>
              <a:rPr lang="en-US" sz="2000" dirty="0">
                <a:latin typeface="Courier New" panose="02070309020205020404" pitchFamily="49" charset="0"/>
                <a:cs typeface="Courier New" panose="02070309020205020404" pitchFamily="49" charset="0"/>
              </a:rPr>
              <a:t>&gt;&gt;&gt; name = "Sarah"</a:t>
            </a:r>
          </a:p>
          <a:p>
            <a:pPr marL="800100" lvl="2" indent="0">
              <a:buNone/>
            </a:pPr>
            <a:r>
              <a:rPr lang="en-US" sz="2000" dirty="0">
                <a:latin typeface="Courier New" panose="02070309020205020404" pitchFamily="49" charset="0"/>
                <a:cs typeface="Courier New" panose="02070309020205020404" pitchFamily="49" charset="0"/>
              </a:rPr>
              <a:t>&gt;&gt;&gt; name[0]</a:t>
            </a:r>
          </a:p>
          <a:p>
            <a:pPr marL="800100" lvl="2" indent="0">
              <a:spcAft>
                <a:spcPts val="1200"/>
              </a:spcAft>
              <a:buNone/>
            </a:pPr>
            <a:r>
              <a:rPr lang="en-US" sz="2000" dirty="0">
                <a:latin typeface="Courier New" panose="02070309020205020404" pitchFamily="49" charset="0"/>
                <a:cs typeface="Courier New" panose="02070309020205020404" pitchFamily="49" charset="0"/>
              </a:rPr>
              <a:t>'S'</a:t>
            </a:r>
          </a:p>
          <a:p>
            <a:pPr marL="800100" lvl="2" indent="0">
              <a:buNone/>
            </a:pPr>
            <a:r>
              <a:rPr lang="en-US" sz="2000" dirty="0">
                <a:latin typeface="Courier New" panose="02070309020205020404" pitchFamily="49" charset="0"/>
                <a:cs typeface="Courier New" panose="02070309020205020404" pitchFamily="49" charset="0"/>
              </a:rPr>
              <a:t>&gt;&gt;&gt; name[-1]</a:t>
            </a:r>
          </a:p>
          <a:p>
            <a:pPr marL="800100" lvl="2" indent="0">
              <a:spcAft>
                <a:spcPts val="1200"/>
              </a:spcAft>
              <a:buNone/>
            </a:pPr>
            <a:r>
              <a:rPr lang="en-US" sz="2000" dirty="0">
                <a:latin typeface="Courier New" panose="02070309020205020404" pitchFamily="49" charset="0"/>
                <a:cs typeface="Courier New" panose="02070309020205020404" pitchFamily="49" charset="0"/>
              </a:rPr>
              <a:t>'h'</a:t>
            </a:r>
          </a:p>
          <a:p>
            <a:pPr marL="800100" lvl="2" indent="0">
              <a:buNone/>
            </a:pPr>
            <a:r>
              <a:rPr lang="en-US" sz="2000" dirty="0">
                <a:latin typeface="Courier New" panose="02070309020205020404" pitchFamily="49" charset="0"/>
                <a:cs typeface="Courier New" panose="02070309020205020404" pitchFamily="49" charset="0"/>
              </a:rPr>
              <a:t>&gt;&gt;&gt; name[1:4]</a:t>
            </a:r>
          </a:p>
          <a:p>
            <a:pPr marL="800100" lvl="2"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ara</a:t>
            </a: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2628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indexing strings like lists</a:t>
            </a:r>
          </a:p>
        </p:txBody>
      </p:sp>
      <p:sp>
        <p:nvSpPr>
          <p:cNvPr id="3" name="Content Placeholder 2"/>
          <p:cNvSpPr>
            <a:spLocks noGrp="1"/>
          </p:cNvSpPr>
          <p:nvPr>
            <p:ph idx="1"/>
          </p:nvPr>
        </p:nvSpPr>
        <p:spPr>
          <a:xfrm>
            <a:off x="457200" y="1600200"/>
            <a:ext cx="8229600" cy="4648199"/>
          </a:xfrm>
        </p:spPr>
        <p:txBody>
          <a:bodyPr>
            <a:normAutofit/>
          </a:bodyPr>
          <a:lstStyle/>
          <a:p>
            <a:pPr marL="0" indent="0">
              <a:spcAft>
                <a:spcPts val="1800"/>
              </a:spcAft>
              <a:buNone/>
            </a:pPr>
            <a:r>
              <a:rPr lang="en-US" dirty="0"/>
              <a:t>Strings are immutable (cannot be changed), so none of these operations are allowed:</a:t>
            </a:r>
          </a:p>
          <a:p>
            <a:pPr marL="800100" lvl="2" indent="0">
              <a:spcAft>
                <a:spcPts val="1800"/>
              </a:spcAft>
              <a:buNone/>
            </a:pPr>
            <a:r>
              <a:rPr lang="en-US" sz="2000" dirty="0">
                <a:latin typeface="Courier New" panose="02070309020205020404" pitchFamily="49" charset="0"/>
                <a:cs typeface="Courier New" panose="02070309020205020404" pitchFamily="49" charset="0"/>
              </a:rPr>
              <a:t>&gt;&gt;&gt; name = "Sarah"</a:t>
            </a:r>
          </a:p>
          <a:p>
            <a:pPr marL="800100" lvl="2" indent="0">
              <a:buNone/>
            </a:pPr>
            <a:r>
              <a:rPr lang="en-US" sz="2000" dirty="0">
                <a:latin typeface="Courier New" panose="02070309020205020404" pitchFamily="49" charset="0"/>
                <a:cs typeface="Courier New" panose="02070309020205020404" pitchFamily="49" charset="0"/>
              </a:rPr>
              <a:t>&gt;&gt;&gt; name[0] = "T"</a:t>
            </a:r>
          </a:p>
          <a:p>
            <a:pPr marL="800100" lvl="2" indent="0">
              <a:buNone/>
            </a:pPr>
            <a:r>
              <a:rPr lang="en-US" sz="1600" dirty="0" err="1">
                <a:solidFill>
                  <a:schemeClr val="accent2"/>
                </a:solidFill>
                <a:latin typeface="Courier New" panose="02070309020205020404" pitchFamily="49" charset="0"/>
                <a:cs typeface="Courier New" panose="02070309020205020404" pitchFamily="49" charset="0"/>
              </a:rPr>
              <a:t>Traceback</a:t>
            </a:r>
            <a:r>
              <a:rPr lang="en-US" sz="1600" dirty="0">
                <a:solidFill>
                  <a:schemeClr val="accent2"/>
                </a:solidFill>
                <a:latin typeface="Courier New" panose="02070309020205020404" pitchFamily="49" charset="0"/>
                <a:cs typeface="Courier New" panose="02070309020205020404" pitchFamily="49" charset="0"/>
              </a:rPr>
              <a:t> (most recent call last):</a:t>
            </a:r>
          </a:p>
          <a:p>
            <a:pPr marL="800100" lvl="2" indent="0">
              <a:buNone/>
            </a:pPr>
            <a:r>
              <a:rPr lang="en-US" sz="1600" dirty="0">
                <a:solidFill>
                  <a:schemeClr val="accent2"/>
                </a:solidFill>
                <a:latin typeface="Courier New" panose="02070309020205020404" pitchFamily="49" charset="0"/>
                <a:cs typeface="Courier New" panose="02070309020205020404" pitchFamily="49" charset="0"/>
              </a:rPr>
              <a:t>  File "&lt;stdin&gt;", line 1, in &lt;module&gt;</a:t>
            </a:r>
          </a:p>
          <a:p>
            <a:pPr marL="800100" lvl="2" indent="0">
              <a:spcAft>
                <a:spcPts val="1800"/>
              </a:spcAft>
              <a:buNone/>
            </a:pPr>
            <a:r>
              <a:rPr lang="en-US" sz="1600" dirty="0" err="1">
                <a:solidFill>
                  <a:schemeClr val="accent2"/>
                </a:solidFill>
                <a:latin typeface="Courier New" panose="02070309020205020404" pitchFamily="49" charset="0"/>
                <a:cs typeface="Courier New" panose="02070309020205020404" pitchFamily="49" charset="0"/>
              </a:rPr>
              <a:t>TypeError</a:t>
            </a:r>
            <a:r>
              <a:rPr lang="en-US" sz="1600" dirty="0">
                <a:solidFill>
                  <a:schemeClr val="accent2"/>
                </a:solidFill>
                <a:latin typeface="Courier New" panose="02070309020205020404" pitchFamily="49" charset="0"/>
                <a:cs typeface="Courier New" panose="02070309020205020404" pitchFamily="49" charset="0"/>
              </a:rPr>
              <a:t>: '</a:t>
            </a:r>
            <a:r>
              <a:rPr lang="en-US" sz="1600" dirty="0" err="1">
                <a:solidFill>
                  <a:schemeClr val="accent2"/>
                </a:solidFill>
                <a:latin typeface="Courier New" panose="02070309020205020404" pitchFamily="49" charset="0"/>
                <a:cs typeface="Courier New" panose="02070309020205020404" pitchFamily="49" charset="0"/>
              </a:rPr>
              <a:t>str</a:t>
            </a:r>
            <a:r>
              <a:rPr lang="en-US" sz="1600" dirty="0">
                <a:solidFill>
                  <a:schemeClr val="accent2"/>
                </a:solidFill>
                <a:latin typeface="Courier New" panose="02070309020205020404" pitchFamily="49" charset="0"/>
                <a:cs typeface="Courier New" panose="02070309020205020404" pitchFamily="49" charset="0"/>
              </a:rPr>
              <a:t>' object does not support item assignment</a:t>
            </a:r>
          </a:p>
          <a:p>
            <a:pPr marL="800100" lvl="2" indent="0">
              <a:buNone/>
            </a:pPr>
            <a:r>
              <a:rPr lang="en-US" sz="2000" dirty="0">
                <a:latin typeface="Courier New" panose="02070309020205020404" pitchFamily="49" charset="0"/>
                <a:cs typeface="Courier New" panose="02070309020205020404" pitchFamily="49" charset="0"/>
              </a:rPr>
              <a:t>&gt;&gt;&gt; </a:t>
            </a:r>
            <a:r>
              <a:rPr lang="en-US" sz="2000" dirty="0" err="1">
                <a:latin typeface="Courier New" panose="02070309020205020404" pitchFamily="49" charset="0"/>
                <a:cs typeface="Courier New" panose="02070309020205020404" pitchFamily="49" charset="0"/>
              </a:rPr>
              <a:t>name.append</a:t>
            </a:r>
            <a:r>
              <a:rPr lang="en-US" sz="2000" dirty="0">
                <a:latin typeface="Courier New" panose="02070309020205020404" pitchFamily="49" charset="0"/>
                <a:cs typeface="Courier New" panose="02070309020205020404" pitchFamily="49" charset="0"/>
              </a:rPr>
              <a:t>("s")</a:t>
            </a:r>
          </a:p>
          <a:p>
            <a:pPr marL="800100" lvl="2" indent="0">
              <a:buNone/>
            </a:pPr>
            <a:r>
              <a:rPr lang="en-US" sz="1600" dirty="0" err="1">
                <a:solidFill>
                  <a:schemeClr val="accent2"/>
                </a:solidFill>
                <a:latin typeface="Courier New" panose="02070309020205020404" pitchFamily="49" charset="0"/>
                <a:cs typeface="Courier New" panose="02070309020205020404" pitchFamily="49" charset="0"/>
              </a:rPr>
              <a:t>Traceback</a:t>
            </a:r>
            <a:r>
              <a:rPr lang="en-US" sz="1600" dirty="0">
                <a:solidFill>
                  <a:schemeClr val="accent2"/>
                </a:solidFill>
                <a:latin typeface="Courier New" panose="02070309020205020404" pitchFamily="49" charset="0"/>
                <a:cs typeface="Courier New" panose="02070309020205020404" pitchFamily="49" charset="0"/>
              </a:rPr>
              <a:t> (most recent call last):</a:t>
            </a:r>
          </a:p>
          <a:p>
            <a:pPr marL="800100" lvl="2" indent="0">
              <a:buNone/>
            </a:pPr>
            <a:r>
              <a:rPr lang="en-US" sz="1600" dirty="0">
                <a:solidFill>
                  <a:schemeClr val="accent2"/>
                </a:solidFill>
                <a:latin typeface="Courier New" panose="02070309020205020404" pitchFamily="49" charset="0"/>
                <a:cs typeface="Courier New" panose="02070309020205020404" pitchFamily="49" charset="0"/>
              </a:rPr>
              <a:t>  File "&lt;stdin&gt;", line 1, in &lt;module&gt;</a:t>
            </a:r>
          </a:p>
          <a:p>
            <a:pPr marL="800100" lvl="2" indent="0">
              <a:buNone/>
            </a:pPr>
            <a:r>
              <a:rPr lang="en-US" sz="1600" dirty="0" err="1">
                <a:solidFill>
                  <a:schemeClr val="accent2"/>
                </a:solidFill>
                <a:latin typeface="Courier New" panose="02070309020205020404" pitchFamily="49" charset="0"/>
                <a:cs typeface="Courier New" panose="02070309020205020404" pitchFamily="49" charset="0"/>
              </a:rPr>
              <a:t>AttributeError</a:t>
            </a:r>
            <a:r>
              <a:rPr lang="en-US" sz="1600" dirty="0">
                <a:solidFill>
                  <a:schemeClr val="accent2"/>
                </a:solidFill>
                <a:latin typeface="Courier New" panose="02070309020205020404" pitchFamily="49" charset="0"/>
                <a:cs typeface="Courier New" panose="02070309020205020404" pitchFamily="49" charset="0"/>
              </a:rPr>
              <a:t>: '</a:t>
            </a:r>
            <a:r>
              <a:rPr lang="en-US" sz="1600" dirty="0" err="1">
                <a:solidFill>
                  <a:schemeClr val="accent2"/>
                </a:solidFill>
                <a:latin typeface="Courier New" panose="02070309020205020404" pitchFamily="49" charset="0"/>
                <a:cs typeface="Courier New" panose="02070309020205020404" pitchFamily="49" charset="0"/>
              </a:rPr>
              <a:t>str</a:t>
            </a:r>
            <a:r>
              <a:rPr lang="en-US" sz="1600" dirty="0">
                <a:solidFill>
                  <a:schemeClr val="accent2"/>
                </a:solidFill>
                <a:latin typeface="Courier New" panose="02070309020205020404" pitchFamily="49" charset="0"/>
                <a:cs typeface="Courier New" panose="02070309020205020404" pitchFamily="49" charset="0"/>
              </a:rPr>
              <a:t>' object has no attribute 'append'</a:t>
            </a:r>
          </a:p>
        </p:txBody>
      </p:sp>
    </p:spTree>
    <p:extLst>
      <p:ext uri="{BB962C8B-B14F-4D97-AF65-F5344CB8AC3E}">
        <p14:creationId xmlns:p14="http://schemas.microsoft.com/office/powerpoint/2010/main" val="3720943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10D1-5119-A449-972A-89D3475A038F}"/>
              </a:ext>
            </a:extLst>
          </p:cNvPr>
          <p:cNvSpPr>
            <a:spLocks noGrp="1"/>
          </p:cNvSpPr>
          <p:nvPr>
            <p:ph type="title"/>
          </p:nvPr>
        </p:nvSpPr>
        <p:spPr/>
        <p:txBody>
          <a:bodyPr/>
          <a:lstStyle/>
          <a:p>
            <a:r>
              <a:rPr lang="en-US" dirty="0"/>
              <a:t>Strategies for modifying strings</a:t>
            </a:r>
          </a:p>
        </p:txBody>
      </p:sp>
      <p:sp>
        <p:nvSpPr>
          <p:cNvPr id="3" name="Content Placeholder 2">
            <a:extLst>
              <a:ext uri="{FF2B5EF4-FFF2-40B4-BE49-F238E27FC236}">
                <a16:creationId xmlns:a16="http://schemas.microsoft.com/office/drawing/2014/main" id="{107D9F96-171D-C544-9718-AEBD9D679F46}"/>
              </a:ext>
            </a:extLst>
          </p:cNvPr>
          <p:cNvSpPr>
            <a:spLocks noGrp="1"/>
          </p:cNvSpPr>
          <p:nvPr>
            <p:ph idx="1"/>
          </p:nvPr>
        </p:nvSpPr>
        <p:spPr/>
        <p:txBody>
          <a:bodyPr>
            <a:normAutofit/>
          </a:bodyPr>
          <a:lstStyle/>
          <a:p>
            <a:pPr marL="400050" lvl="1" indent="0">
              <a:buNone/>
            </a:pPr>
            <a:r>
              <a:rPr lang="en-US" sz="2000" dirty="0">
                <a:latin typeface="Courier New" panose="02070309020205020404" pitchFamily="49" charset="0"/>
                <a:cs typeface="Courier New" panose="02070309020205020404" pitchFamily="49" charset="0"/>
              </a:rPr>
              <a:t>&gt;&gt;&gt; name = "Sarah"</a:t>
            </a:r>
          </a:p>
          <a:p>
            <a:pPr marL="400050" lvl="1" indent="0">
              <a:buNone/>
            </a:pPr>
            <a:endParaRPr lang="en-US" sz="2000" dirty="0">
              <a:latin typeface="Courier New" panose="02070309020205020404" pitchFamily="49" charset="0"/>
              <a:cs typeface="Courier New" panose="02070309020205020404" pitchFamily="49" charset="0"/>
            </a:endParaRPr>
          </a:p>
          <a:p>
            <a:pPr marL="400050" lvl="1" indent="0">
              <a:buNone/>
            </a:pPr>
            <a:r>
              <a:rPr lang="en-US" sz="2000" dirty="0">
                <a:latin typeface="Courier New" panose="02070309020205020404" pitchFamily="49" charset="0"/>
                <a:cs typeface="Courier New" panose="02070309020205020404" pitchFamily="49" charset="0"/>
              </a:rPr>
              <a:t>&gt;&gt;&gt; name = </a:t>
            </a:r>
            <a:r>
              <a:rPr lang="en-US" sz="2000" dirty="0" err="1">
                <a:latin typeface="Courier New" panose="02070309020205020404" pitchFamily="49" charset="0"/>
                <a:cs typeface="Courier New" panose="02070309020205020404" pitchFamily="49" charset="0"/>
              </a:rPr>
              <a:t>name.replace</a:t>
            </a:r>
            <a:r>
              <a:rPr lang="en-US" sz="2000" dirty="0">
                <a:latin typeface="Courier New" panose="02070309020205020404" pitchFamily="49" charset="0"/>
                <a:cs typeface="Courier New" panose="02070309020205020404" pitchFamily="49" charset="0"/>
              </a:rPr>
              <a:t>("S", "T")</a:t>
            </a:r>
          </a:p>
          <a:p>
            <a:pPr marL="400050" lvl="1" indent="0">
              <a:buNone/>
            </a:pPr>
            <a:endParaRPr lang="en-US" sz="2000" dirty="0">
              <a:latin typeface="Courier New" panose="02070309020205020404" pitchFamily="49" charset="0"/>
              <a:cs typeface="Courier New" panose="02070309020205020404" pitchFamily="49" charset="0"/>
            </a:endParaRPr>
          </a:p>
          <a:p>
            <a:pPr marL="400050" lvl="1" indent="0">
              <a:buNone/>
            </a:pPr>
            <a:r>
              <a:rPr lang="en-US" sz="2000" dirty="0">
                <a:latin typeface="Courier New" panose="02070309020205020404" pitchFamily="49" charset="0"/>
                <a:cs typeface="Courier New" panose="02070309020205020404" pitchFamily="49" charset="0"/>
              </a:rPr>
              <a:t>&gt;&gt;&gt; print name</a:t>
            </a:r>
          </a:p>
          <a:p>
            <a:pPr marL="400050" lvl="1" indent="0">
              <a:buNone/>
            </a:pPr>
            <a:r>
              <a:rPr lang="en-US" sz="2000" dirty="0">
                <a:latin typeface="Courier New" panose="02070309020205020404" pitchFamily="49" charset="0"/>
                <a:cs typeface="Courier New" panose="02070309020205020404" pitchFamily="49" charset="0"/>
              </a:rPr>
              <a:t>Tarah</a:t>
            </a:r>
          </a:p>
          <a:p>
            <a:pPr marL="400050" lvl="1" indent="0">
              <a:buNone/>
            </a:pPr>
            <a:endParaRPr lang="en-US" sz="2000" dirty="0">
              <a:latin typeface="Courier New" panose="02070309020205020404" pitchFamily="49" charset="0"/>
              <a:cs typeface="Courier New" panose="02070309020205020404" pitchFamily="49" charset="0"/>
            </a:endParaRPr>
          </a:p>
          <a:p>
            <a:pPr marL="400050" lvl="1" indent="0">
              <a:buNone/>
            </a:pPr>
            <a:r>
              <a:rPr lang="en-US" sz="2000" dirty="0">
                <a:latin typeface="Courier New" panose="02070309020205020404" pitchFamily="49" charset="0"/>
                <a:cs typeface="Courier New" panose="02070309020205020404" pitchFamily="49" charset="0"/>
              </a:rPr>
              <a:t>&gt;&gt;&gt; name += "s"</a:t>
            </a:r>
          </a:p>
          <a:p>
            <a:pPr marL="400050" lvl="1" indent="0">
              <a:buNone/>
            </a:pPr>
            <a:endParaRPr lang="en-US" sz="2000" dirty="0">
              <a:latin typeface="Courier New" panose="02070309020205020404" pitchFamily="49" charset="0"/>
              <a:cs typeface="Courier New" panose="02070309020205020404" pitchFamily="49" charset="0"/>
            </a:endParaRPr>
          </a:p>
          <a:p>
            <a:pPr marL="400050" lvl="1" indent="0">
              <a:buNone/>
            </a:pPr>
            <a:r>
              <a:rPr lang="en-US" sz="2000" dirty="0">
                <a:latin typeface="Courier New" panose="02070309020205020404" pitchFamily="49" charset="0"/>
                <a:cs typeface="Courier New" panose="02070309020205020404" pitchFamily="49" charset="0"/>
              </a:rPr>
              <a:t>&gt;&gt;&gt; print name</a:t>
            </a:r>
          </a:p>
          <a:p>
            <a:pPr marL="400050" lvl="1" indent="0">
              <a:buNone/>
            </a:pPr>
            <a:r>
              <a:rPr lang="en-US" sz="2000" dirty="0" err="1">
                <a:latin typeface="Courier New" panose="02070309020205020404" pitchFamily="49" charset="0"/>
                <a:cs typeface="Courier New" panose="02070309020205020404" pitchFamily="49" charset="0"/>
              </a:rPr>
              <a:t>Tarahs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801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9255-51E8-AF4A-B6BB-409A072CFA66}"/>
              </a:ext>
            </a:extLst>
          </p:cNvPr>
          <p:cNvSpPr>
            <a:spLocks noGrp="1"/>
          </p:cNvSpPr>
          <p:nvPr>
            <p:ph type="title"/>
          </p:nvPr>
        </p:nvSpPr>
        <p:spPr/>
        <p:txBody>
          <a:bodyPr/>
          <a:lstStyle/>
          <a:p>
            <a:r>
              <a:rPr lang="en-US" dirty="0"/>
              <a:t>Strategies for modifying strings</a:t>
            </a:r>
          </a:p>
        </p:txBody>
      </p:sp>
      <p:sp>
        <p:nvSpPr>
          <p:cNvPr id="3" name="Content Placeholder 2">
            <a:extLst>
              <a:ext uri="{FF2B5EF4-FFF2-40B4-BE49-F238E27FC236}">
                <a16:creationId xmlns:a16="http://schemas.microsoft.com/office/drawing/2014/main" id="{6A4AE970-8DCA-D14A-A8C4-A2EAA1FA61E8}"/>
              </a:ext>
            </a:extLst>
          </p:cNvPr>
          <p:cNvSpPr>
            <a:spLocks noGrp="1"/>
          </p:cNvSpPr>
          <p:nvPr>
            <p:ph idx="1"/>
          </p:nvPr>
        </p:nvSpPr>
        <p:spPr/>
        <p:txBody>
          <a:bodyPr>
            <a:normAutofit fontScale="92500" lnSpcReduction="20000"/>
          </a:bodyPr>
          <a:lstStyle/>
          <a:p>
            <a:r>
              <a:rPr lang="en-US" dirty="0"/>
              <a:t>You can also turn the string to a list</a:t>
            </a:r>
          </a:p>
          <a:p>
            <a:pPr marL="400050" lvl="1" indent="0">
              <a:buNone/>
            </a:pPr>
            <a:r>
              <a:rPr lang="en-US" sz="2000" dirty="0">
                <a:latin typeface="Courier New" panose="02070309020205020404" pitchFamily="49" charset="0"/>
                <a:cs typeface="Courier New" panose="02070309020205020404" pitchFamily="49" charset="0"/>
              </a:rPr>
              <a:t>&gt;&gt;&gt; name = "Sarah"</a:t>
            </a:r>
          </a:p>
          <a:p>
            <a:pPr marL="400050" lvl="1" indent="0">
              <a:buNone/>
            </a:pPr>
            <a:endParaRPr lang="en-US" sz="2000" dirty="0">
              <a:latin typeface="Courier New" panose="02070309020205020404" pitchFamily="49" charset="0"/>
              <a:cs typeface="Courier New" panose="02070309020205020404" pitchFamily="49" charset="0"/>
            </a:endParaRPr>
          </a:p>
          <a:p>
            <a:pPr marL="400050" lvl="1" indent="0">
              <a:buNone/>
            </a:pPr>
            <a:r>
              <a:rPr lang="en-US" sz="2000" dirty="0">
                <a:latin typeface="Courier New" panose="02070309020205020404" pitchFamily="49" charset="0"/>
                <a:cs typeface="Courier New" panose="02070309020205020404" pitchFamily="49" charset="0"/>
              </a:rPr>
              <a:t>&gt;&gt;&gt; </a:t>
            </a:r>
            <a:r>
              <a:rPr lang="en-US" sz="2000" dirty="0" err="1">
                <a:latin typeface="Courier New" panose="02070309020205020404" pitchFamily="49" charset="0"/>
                <a:cs typeface="Courier New" panose="02070309020205020404" pitchFamily="49" charset="0"/>
              </a:rPr>
              <a:t>l_name</a:t>
            </a:r>
            <a:r>
              <a:rPr lang="en-US" sz="2000" dirty="0">
                <a:latin typeface="Courier New" panose="02070309020205020404" pitchFamily="49" charset="0"/>
                <a:cs typeface="Courier New" panose="02070309020205020404" pitchFamily="49" charset="0"/>
              </a:rPr>
              <a:t> = list(name)</a:t>
            </a:r>
          </a:p>
          <a:p>
            <a:pPr marL="400050" lvl="1" indent="0">
              <a:buNone/>
            </a:pPr>
            <a:endParaRPr lang="en-US" sz="2000" dirty="0">
              <a:latin typeface="Courier New" panose="02070309020205020404" pitchFamily="49" charset="0"/>
              <a:cs typeface="Courier New" panose="02070309020205020404" pitchFamily="49" charset="0"/>
            </a:endParaRPr>
          </a:p>
          <a:p>
            <a:pPr marL="400050" lvl="1" indent="0">
              <a:buNone/>
            </a:pPr>
            <a:r>
              <a:rPr lang="en-US" sz="2000" dirty="0">
                <a:latin typeface="Courier New" panose="02070309020205020404" pitchFamily="49" charset="0"/>
                <a:cs typeface="Courier New" panose="02070309020205020404" pitchFamily="49" charset="0"/>
              </a:rPr>
              <a:t>&gt;&gt;&gt; print(</a:t>
            </a:r>
            <a:r>
              <a:rPr lang="en-US" sz="2000" dirty="0" err="1">
                <a:latin typeface="Courier New" panose="02070309020205020404" pitchFamily="49" charset="0"/>
                <a:cs typeface="Courier New" panose="02070309020205020404" pitchFamily="49" charset="0"/>
              </a:rPr>
              <a:t>l_name</a:t>
            </a:r>
            <a:r>
              <a:rPr lang="en-US" sz="2000" dirty="0">
                <a:latin typeface="Courier New" panose="02070309020205020404" pitchFamily="49" charset="0"/>
                <a:cs typeface="Courier New" panose="02070309020205020404" pitchFamily="49" charset="0"/>
              </a:rPr>
              <a:t>)</a:t>
            </a:r>
          </a:p>
          <a:p>
            <a:pPr marL="400050" lvl="1" indent="0">
              <a:buNone/>
            </a:pPr>
            <a:r>
              <a:rPr lang="en-US" sz="2000" dirty="0">
                <a:latin typeface="Courier New" panose="02070309020205020404" pitchFamily="49" charset="0"/>
                <a:cs typeface="Courier New" panose="02070309020205020404" pitchFamily="49" charset="0"/>
              </a:rPr>
              <a:t>["S", "a", "r", "a", "h"]</a:t>
            </a:r>
          </a:p>
          <a:p>
            <a:pPr marL="400050" lvl="1" indent="0">
              <a:buNone/>
            </a:pPr>
            <a:endParaRPr lang="en-US" sz="2000" dirty="0">
              <a:latin typeface="Courier New" panose="02070309020205020404" pitchFamily="49" charset="0"/>
              <a:cs typeface="Courier New" panose="02070309020205020404" pitchFamily="49" charset="0"/>
            </a:endParaRPr>
          </a:p>
          <a:p>
            <a:pPr marL="400050" lvl="1" indent="0">
              <a:buNone/>
            </a:pPr>
            <a:r>
              <a:rPr lang="en-US" sz="2000" dirty="0">
                <a:latin typeface="Courier New" panose="02070309020205020404" pitchFamily="49" charset="0"/>
                <a:cs typeface="Courier New" panose="02070309020205020404" pitchFamily="49" charset="0"/>
              </a:rPr>
              <a:t>&gt;&gt;&gt; </a:t>
            </a:r>
            <a:r>
              <a:rPr lang="en-US" sz="2000" dirty="0" err="1">
                <a:latin typeface="Courier New" panose="02070309020205020404" pitchFamily="49" charset="0"/>
                <a:cs typeface="Courier New" panose="02070309020205020404" pitchFamily="49" charset="0"/>
              </a:rPr>
              <a:t>l_name</a:t>
            </a:r>
            <a:r>
              <a:rPr lang="en-US" sz="2000" dirty="0">
                <a:latin typeface="Courier New" panose="02070309020205020404" pitchFamily="49" charset="0"/>
                <a:cs typeface="Courier New" panose="02070309020205020404" pitchFamily="49" charset="0"/>
              </a:rPr>
              <a:t>[0] = "T"</a:t>
            </a:r>
          </a:p>
          <a:p>
            <a:pPr marL="400050" lvl="1" indent="0">
              <a:buNone/>
            </a:pPr>
            <a:endParaRPr lang="en-US" sz="2000" dirty="0">
              <a:latin typeface="Courier New" panose="02070309020205020404" pitchFamily="49" charset="0"/>
              <a:cs typeface="Courier New" panose="02070309020205020404" pitchFamily="49" charset="0"/>
            </a:endParaRPr>
          </a:p>
          <a:p>
            <a:pPr marL="400050" lvl="1" indent="0">
              <a:buNone/>
            </a:pPr>
            <a:r>
              <a:rPr lang="en-US" sz="2000" dirty="0">
                <a:latin typeface="Courier New" panose="02070309020205020404" pitchFamily="49" charset="0"/>
                <a:cs typeface="Courier New" panose="02070309020205020404" pitchFamily="49" charset="0"/>
              </a:rPr>
              <a:t>&gt;&gt;&gt; </a:t>
            </a:r>
            <a:r>
              <a:rPr lang="en-US" sz="2000" dirty="0" err="1">
                <a:latin typeface="Courier New" panose="02070309020205020404" pitchFamily="49" charset="0"/>
                <a:cs typeface="Courier New" panose="02070309020205020404" pitchFamily="49" charset="0"/>
              </a:rPr>
              <a:t>l_name.append</a:t>
            </a:r>
            <a:r>
              <a:rPr lang="en-US" sz="2000" dirty="0">
                <a:latin typeface="Courier New" panose="02070309020205020404" pitchFamily="49" charset="0"/>
                <a:cs typeface="Courier New" panose="02070309020205020404" pitchFamily="49" charset="0"/>
              </a:rPr>
              <a:t>("s")</a:t>
            </a:r>
          </a:p>
          <a:p>
            <a:pPr marL="400050" lvl="1" indent="0">
              <a:buNone/>
            </a:pPr>
            <a:endParaRPr lang="en-US" sz="2000" dirty="0">
              <a:latin typeface="Courier New" panose="02070309020205020404" pitchFamily="49" charset="0"/>
              <a:cs typeface="Courier New" panose="02070309020205020404" pitchFamily="49" charset="0"/>
            </a:endParaRPr>
          </a:p>
          <a:p>
            <a:pPr marL="400050" lvl="1" indent="0">
              <a:buNone/>
            </a:pPr>
            <a:r>
              <a:rPr lang="en-US" sz="2000" dirty="0">
                <a:latin typeface="Courier New" panose="02070309020205020404" pitchFamily="49" charset="0"/>
                <a:cs typeface="Courier New" panose="02070309020205020404" pitchFamily="49" charset="0"/>
              </a:rPr>
              <a:t>&gt;&gt;&gt; print "".join(</a:t>
            </a:r>
            <a:r>
              <a:rPr lang="en-US" sz="2000" dirty="0" err="1">
                <a:latin typeface="Courier New" panose="02070309020205020404" pitchFamily="49" charset="0"/>
                <a:cs typeface="Courier New" panose="02070309020205020404" pitchFamily="49" charset="0"/>
              </a:rPr>
              <a:t>l_name</a:t>
            </a:r>
            <a:r>
              <a:rPr lang="en-US" sz="2000" dirty="0">
                <a:latin typeface="Courier New" panose="02070309020205020404" pitchFamily="49" charset="0"/>
                <a:cs typeface="Courier New" panose="02070309020205020404" pitchFamily="49" charset="0"/>
              </a:rPr>
              <a:t>)</a:t>
            </a:r>
          </a:p>
          <a:p>
            <a:pPr marL="400050" lvl="1" indent="0">
              <a:buNone/>
            </a:pPr>
            <a:r>
              <a:rPr lang="en-US" sz="2000" dirty="0" err="1">
                <a:latin typeface="Courier New" panose="02070309020205020404" pitchFamily="49" charset="0"/>
                <a:cs typeface="Courier New" panose="02070309020205020404" pitchFamily="49" charset="0"/>
              </a:rPr>
              <a:t>Tarahs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21751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prstGeom prst="rect">
            <a:avLst/>
          </a:prstGeom>
        </p:spPr>
        <p:txBody>
          <a:bodyPr lIns="91425" tIns="91425" rIns="91425" bIns="91425" anchor="b" anchorCtr="0">
            <a:noAutofit/>
          </a:bodyPr>
          <a:lstStyle/>
          <a:p>
            <a:pPr>
              <a:buNone/>
            </a:pPr>
            <a:r>
              <a:rPr lang="en" dirty="0"/>
              <a:t>Useful list functions</a:t>
            </a:r>
          </a:p>
        </p:txBody>
      </p:sp>
      <p:sp>
        <p:nvSpPr>
          <p:cNvPr id="324" name="Shape 324"/>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sz="2800" dirty="0"/>
              <a:t>Lists come with several other helpful functions:</a:t>
            </a:r>
          </a:p>
          <a:p>
            <a:r>
              <a:rPr lang="en-US" sz="2000" dirty="0"/>
              <a:t>.</a:t>
            </a:r>
            <a:r>
              <a:rPr lang="en-US" sz="1800" dirty="0">
                <a:latin typeface="Courier New" pitchFamily="49" charset="0"/>
                <a:cs typeface="Courier New" pitchFamily="49" charset="0"/>
              </a:rPr>
              <a:t>sort() </a:t>
            </a:r>
            <a:r>
              <a:rPr lang="en-US" sz="2000" dirty="0"/>
              <a:t>- sorts </a:t>
            </a:r>
            <a:r>
              <a:rPr lang="en-US" sz="2000" b="1" dirty="0"/>
              <a:t>in place </a:t>
            </a:r>
            <a:r>
              <a:rPr lang="en-US" sz="2000" dirty="0"/>
              <a:t>(overwrites the list). Can sort both strings and numerical data.</a:t>
            </a:r>
          </a:p>
          <a:p>
            <a:r>
              <a:rPr lang="en-US" sz="2000" dirty="0"/>
              <a:t>.</a:t>
            </a:r>
            <a:r>
              <a:rPr lang="en-US" sz="1800" dirty="0">
                <a:latin typeface="Courier New" pitchFamily="49" charset="0"/>
                <a:cs typeface="Courier New" pitchFamily="49" charset="0"/>
              </a:rPr>
              <a:t>reverse() </a:t>
            </a:r>
            <a:r>
              <a:rPr lang="en-US" sz="2000" dirty="0"/>
              <a:t>- reverses order of items, </a:t>
            </a:r>
            <a:r>
              <a:rPr lang="en-US" sz="2000" b="1" dirty="0"/>
              <a:t>in place</a:t>
            </a:r>
          </a:p>
          <a:p>
            <a:r>
              <a:rPr lang="en-US" sz="2000" dirty="0"/>
              <a:t>.</a:t>
            </a:r>
            <a:r>
              <a:rPr lang="en-US" sz="1800" dirty="0">
                <a:latin typeface="Courier New" pitchFamily="49" charset="0"/>
                <a:cs typeface="Courier New" pitchFamily="49" charset="0"/>
              </a:rPr>
              <a:t>index(element)</a:t>
            </a:r>
            <a:r>
              <a:rPr lang="en-US" sz="2000" dirty="0"/>
              <a:t> - returns index of the first occurrence of the specified element</a:t>
            </a:r>
          </a:p>
          <a:p>
            <a:pPr lvl="0"/>
            <a:r>
              <a:rPr lang="en-US" sz="1800" dirty="0">
                <a:latin typeface="Courier New" panose="02070309020205020404" pitchFamily="49" charset="0"/>
                <a:cs typeface="Courier New" panose="02070309020205020404" pitchFamily="49" charset="0"/>
              </a:rPr>
              <a:t>.remove(element)</a:t>
            </a:r>
            <a:r>
              <a:rPr lang="en-US" sz="2000" dirty="0"/>
              <a:t> - </a:t>
            </a:r>
            <a:r>
              <a:rPr lang="en" sz="2000" dirty="0"/>
              <a:t>Removes the first occurrence of the specified element. Elements that come after will shift down one index.</a:t>
            </a:r>
          </a:p>
          <a:p>
            <a:pPr lvl="0"/>
            <a:r>
              <a:rPr lang="en" sz="1800" dirty="0">
                <a:latin typeface="Courier New" panose="02070309020205020404" pitchFamily="49" charset="0"/>
                <a:cs typeface="Courier New" panose="02070309020205020404" pitchFamily="49" charset="0"/>
              </a:rPr>
              <a:t>.insert(index, value)</a:t>
            </a:r>
            <a:r>
              <a:rPr lang="en" sz="2000" dirty="0"/>
              <a:t> - insert the value at the specified index. ELements that come after that index will shift up one index.</a:t>
            </a:r>
            <a:endParaRPr lang="en-US" sz="2000" dirty="0"/>
          </a:p>
          <a:p>
            <a:r>
              <a:rPr lang="en-US" sz="2000" dirty="0"/>
              <a:t>.</a:t>
            </a:r>
            <a:r>
              <a:rPr lang="en-US" sz="1800" dirty="0">
                <a:latin typeface="Courier New" pitchFamily="49" charset="0"/>
                <a:cs typeface="Courier New" pitchFamily="49" charset="0"/>
              </a:rPr>
              <a:t>count(element)</a:t>
            </a:r>
            <a:r>
              <a:rPr lang="en-US" sz="2000" dirty="0"/>
              <a:t> - returns the number of times the specified element occurs in the list</a:t>
            </a:r>
            <a:endParaRPr lang="en" sz="2000" dirty="0"/>
          </a:p>
        </p:txBody>
      </p:sp>
    </p:spTree>
    <p:extLst>
      <p:ext uri="{BB962C8B-B14F-4D97-AF65-F5344CB8AC3E}">
        <p14:creationId xmlns:p14="http://schemas.microsoft.com/office/powerpoint/2010/main" val="480412419"/>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prstGeom prst="rect">
            <a:avLst/>
          </a:prstGeom>
        </p:spPr>
        <p:txBody>
          <a:bodyPr lIns="91425" tIns="91425" rIns="91425" bIns="91425" anchor="b" anchorCtr="0">
            <a:noAutofit/>
          </a:bodyPr>
          <a:lstStyle/>
          <a:p>
            <a:pPr>
              <a:buNone/>
            </a:pPr>
            <a:r>
              <a:rPr lang="en"/>
              <a:t>Functions that work on lists</a:t>
            </a:r>
          </a:p>
        </p:txBody>
      </p:sp>
      <p:sp>
        <p:nvSpPr>
          <p:cNvPr id="330" name="Shape 330"/>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dirty="0"/>
              <a:t>There are also several built-in Python functions that work on lists:</a:t>
            </a:r>
          </a:p>
          <a:p>
            <a:r>
              <a:rPr lang="en-US" sz="2000" dirty="0" err="1">
                <a:latin typeface="Courier New" pitchFamily="49" charset="0"/>
                <a:cs typeface="Courier New" pitchFamily="49" charset="0"/>
              </a:rPr>
              <a:t>len</a:t>
            </a:r>
            <a:r>
              <a:rPr lang="en-US" sz="2000" dirty="0">
                <a:latin typeface="Courier New" pitchFamily="49" charset="0"/>
                <a:cs typeface="Courier New" pitchFamily="49" charset="0"/>
              </a:rPr>
              <a:t>(list)</a:t>
            </a:r>
            <a:r>
              <a:rPr lang="en-US" sz="2400" dirty="0"/>
              <a:t> - returns the total number of elements in the list</a:t>
            </a:r>
            <a:endParaRPr lang="en-US" sz="1600" dirty="0"/>
          </a:p>
          <a:p>
            <a:r>
              <a:rPr lang="en-US" sz="2000" dirty="0">
                <a:latin typeface="Courier New" pitchFamily="49" charset="0"/>
                <a:cs typeface="Courier New" pitchFamily="49" charset="0"/>
              </a:rPr>
              <a:t>max(list)</a:t>
            </a:r>
            <a:r>
              <a:rPr lang="en-US" sz="2400" dirty="0"/>
              <a:t> - returns the element in the list with the largest value </a:t>
            </a:r>
          </a:p>
          <a:p>
            <a:r>
              <a:rPr lang="en-US" sz="2000" dirty="0">
                <a:latin typeface="Courier New" pitchFamily="49" charset="0"/>
                <a:cs typeface="Courier New" pitchFamily="49" charset="0"/>
              </a:rPr>
              <a:t>min(list)</a:t>
            </a:r>
            <a:r>
              <a:rPr lang="en-US" sz="2400" dirty="0"/>
              <a:t> - returns the element in the list with the smallest value</a:t>
            </a:r>
          </a:p>
          <a:p>
            <a:r>
              <a:rPr lang="en-US" sz="2000" dirty="0">
                <a:latin typeface="Courier New" panose="02070309020205020404" pitchFamily="49" charset="0"/>
                <a:cs typeface="Courier New" panose="02070309020205020404" pitchFamily="49" charset="0"/>
              </a:rPr>
              <a:t>sum(list)</a:t>
            </a:r>
            <a:r>
              <a:rPr lang="en-US" sz="2400" dirty="0"/>
              <a:t> - returns the sum of the elements of the list</a:t>
            </a:r>
            <a:endParaRPr lang="en" sz="2400" dirty="0"/>
          </a:p>
        </p:txBody>
      </p:sp>
    </p:spTree>
    <p:extLst>
      <p:ext uri="{BB962C8B-B14F-4D97-AF65-F5344CB8AC3E}">
        <p14:creationId xmlns:p14="http://schemas.microsoft.com/office/powerpoint/2010/main" val="1177584628"/>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lstStyle/>
          <a:p>
            <a:r>
              <a:rPr lang="en-US" dirty="0">
                <a:latin typeface="Calibri Light" panose="020F0302020204030204" pitchFamily="34" charset="0"/>
              </a:rPr>
              <a:t>2. File parsing with </a:t>
            </a:r>
            <a:r>
              <a:rPr lang="en-US" sz="4000" dirty="0">
                <a:latin typeface="Courier New" panose="02070309020205020404" pitchFamily="49" charset="0"/>
                <a:cs typeface="Courier New" panose="02070309020205020404" pitchFamily="49" charset="0"/>
              </a:rPr>
              <a:t>.split()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1023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situation</a:t>
            </a:r>
          </a:p>
        </p:txBody>
      </p:sp>
      <p:sp>
        <p:nvSpPr>
          <p:cNvPr id="3" name="Content Placeholder 2"/>
          <p:cNvSpPr>
            <a:spLocks noGrp="1"/>
          </p:cNvSpPr>
          <p:nvPr>
            <p:ph idx="1"/>
          </p:nvPr>
        </p:nvSpPr>
        <p:spPr/>
        <p:txBody>
          <a:bodyPr/>
          <a:lstStyle/>
          <a:p>
            <a:r>
              <a:rPr lang="en-US" dirty="0"/>
              <a:t>You have a file with multiple columns separated by tabs, commas, </a:t>
            </a:r>
            <a:r>
              <a:rPr lang="en-US" dirty="0" err="1"/>
              <a:t>etc</a:t>
            </a:r>
            <a:endParaRPr lang="en-US" dirty="0"/>
          </a:p>
          <a:p>
            <a:r>
              <a:rPr lang="en-US" dirty="0"/>
              <a:t>You want to extract certain columns of data to analyze.</a:t>
            </a:r>
          </a:p>
          <a:p>
            <a:r>
              <a:rPr lang="en-US" dirty="0"/>
              <a:t>How can you do this in Python?</a:t>
            </a:r>
          </a:p>
        </p:txBody>
      </p:sp>
    </p:spTree>
    <p:extLst>
      <p:ext uri="{BB962C8B-B14F-4D97-AF65-F5344CB8AC3E}">
        <p14:creationId xmlns:p14="http://schemas.microsoft.com/office/powerpoint/2010/main" val="231359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list?</a:t>
            </a:r>
          </a:p>
        </p:txBody>
      </p:sp>
      <p:sp>
        <p:nvSpPr>
          <p:cNvPr id="3" name="Content Placeholder 2"/>
          <p:cNvSpPr>
            <a:spLocks noGrp="1"/>
          </p:cNvSpPr>
          <p:nvPr>
            <p:ph idx="1"/>
          </p:nvPr>
        </p:nvSpPr>
        <p:spPr/>
        <p:txBody>
          <a:bodyPr/>
          <a:lstStyle/>
          <a:p>
            <a:pPr marL="0" indent="0">
              <a:buNone/>
            </a:pPr>
            <a:r>
              <a:rPr lang="en-US" dirty="0"/>
              <a:t>We've already seen an example of lists when we used the </a:t>
            </a:r>
            <a:r>
              <a:rPr lang="en-US" sz="2800" dirty="0">
                <a:latin typeface="Courier New" pitchFamily="49" charset="0"/>
                <a:cs typeface="Courier New" pitchFamily="49" charset="0"/>
              </a:rPr>
              <a:t>range()</a:t>
            </a:r>
            <a:r>
              <a:rPr lang="en-US" sz="2800" dirty="0">
                <a:cs typeface="Courier New" pitchFamily="49" charset="0"/>
              </a:rPr>
              <a:t> </a:t>
            </a:r>
            <a:r>
              <a:rPr lang="en-US" dirty="0"/>
              <a:t>function:</a:t>
            </a:r>
          </a:p>
          <a:p>
            <a:pPr marL="800100" lvl="2" indent="0">
              <a:buNone/>
            </a:pPr>
            <a:endParaRPr lang="en-US" sz="2000" dirty="0">
              <a:latin typeface="Courier New" pitchFamily="49" charset="0"/>
              <a:cs typeface="Courier New" pitchFamily="49" charset="0"/>
            </a:endParaRPr>
          </a:p>
          <a:p>
            <a:pPr marL="800100" lvl="2" indent="0">
              <a:buNone/>
            </a:pPr>
            <a:r>
              <a:rPr lang="en-US" sz="2000" dirty="0">
                <a:latin typeface="Courier New" pitchFamily="49" charset="0"/>
                <a:cs typeface="Courier New" pitchFamily="49" charset="0"/>
              </a:rPr>
              <a:t>&gt;&gt;&gt; range(5)</a:t>
            </a:r>
          </a:p>
          <a:p>
            <a:pPr marL="800100" lvl="2" indent="0">
              <a:buNone/>
            </a:pPr>
            <a:r>
              <a:rPr lang="en-US" sz="2000" dirty="0">
                <a:latin typeface="Courier New" pitchFamily="49" charset="0"/>
                <a:cs typeface="Courier New" pitchFamily="49" charset="0"/>
              </a:rPr>
              <a:t>[0, 1, 2, 3, 4]</a:t>
            </a:r>
          </a:p>
          <a:p>
            <a:pPr marL="800100" lvl="2" indent="0">
              <a:buNone/>
            </a:pPr>
            <a:endParaRPr lang="en-US" sz="2000" dirty="0">
              <a:latin typeface="Courier New" pitchFamily="49" charset="0"/>
              <a:cs typeface="Courier New" pitchFamily="49" charset="0"/>
            </a:endParaRPr>
          </a:p>
          <a:p>
            <a:pPr marL="800100" lvl="2" indent="0">
              <a:buNone/>
            </a:pPr>
            <a:r>
              <a:rPr lang="en-US" sz="2000" dirty="0">
                <a:latin typeface="Courier New" pitchFamily="49" charset="0"/>
                <a:cs typeface="Courier New" pitchFamily="49" charset="0"/>
              </a:rPr>
              <a:t>&gt;&gt;&gt; range(1,10)</a:t>
            </a:r>
          </a:p>
          <a:p>
            <a:pPr marL="800100" lvl="2" indent="0">
              <a:buNone/>
            </a:pPr>
            <a:r>
              <a:rPr lang="en-US" sz="2000" dirty="0">
                <a:latin typeface="Courier New" pitchFamily="49" charset="0"/>
                <a:cs typeface="Courier New" pitchFamily="49" charset="0"/>
              </a:rPr>
              <a:t>[1, 2, 3, 4, 5, 6, 7, 8, 9]</a:t>
            </a:r>
          </a:p>
          <a:p>
            <a:pPr marL="800100" lvl="2" indent="0">
              <a:buNone/>
            </a:pPr>
            <a:endParaRPr lang="en-US" sz="2000" dirty="0">
              <a:latin typeface="Courier New" pitchFamily="49" charset="0"/>
              <a:cs typeface="Courier New" pitchFamily="49" charset="0"/>
            </a:endParaRPr>
          </a:p>
          <a:p>
            <a:pPr marL="857250" lvl="2" indent="0">
              <a:buNone/>
            </a:pPr>
            <a:r>
              <a:rPr lang="en-US" sz="2000" dirty="0">
                <a:latin typeface="Courier New" pitchFamily="49" charset="0"/>
                <a:cs typeface="Courier New" pitchFamily="49" charset="0"/>
              </a:rPr>
              <a:t>&gt;&gt;&gt; range(0,11,2)</a:t>
            </a:r>
          </a:p>
          <a:p>
            <a:pPr marL="857250" lvl="2" indent="0">
              <a:buNone/>
            </a:pPr>
            <a:r>
              <a:rPr lang="en-US" sz="2000" dirty="0">
                <a:latin typeface="Courier New" pitchFamily="49" charset="0"/>
                <a:cs typeface="Courier New" pitchFamily="49" charset="0"/>
              </a:rPr>
              <a:t>[0, 2, 4, 6, 8, 10]</a:t>
            </a:r>
          </a:p>
          <a:p>
            <a:pPr marL="800100" lvl="2" indent="0">
              <a:buNone/>
            </a:pPr>
            <a:endParaRPr lang="en-US" dirty="0"/>
          </a:p>
        </p:txBody>
      </p:sp>
    </p:spTree>
    <p:extLst>
      <p:ext uri="{BB962C8B-B14F-4D97-AF65-F5344CB8AC3E}">
        <p14:creationId xmlns:p14="http://schemas.microsoft.com/office/powerpoint/2010/main" val="1561120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.split()</a:t>
            </a:r>
          </a:p>
        </p:txBody>
      </p:sp>
      <p:sp>
        <p:nvSpPr>
          <p:cNvPr id="3" name="Content Placeholder 2"/>
          <p:cNvSpPr>
            <a:spLocks noGrp="1"/>
          </p:cNvSpPr>
          <p:nvPr>
            <p:ph idx="1"/>
          </p:nvPr>
        </p:nvSpPr>
        <p:spPr/>
        <p:txBody>
          <a:bodyPr/>
          <a:lstStyle/>
          <a:p>
            <a:r>
              <a:rPr lang="en-US" dirty="0"/>
              <a:t>This functions splits a string into a list based on a delimiter.</a:t>
            </a:r>
          </a:p>
          <a:p>
            <a:r>
              <a:rPr lang="en-US" dirty="0"/>
              <a:t>The delimiter can be anything you want, but usually it'll be a tab, space, or comma.</a:t>
            </a:r>
          </a:p>
          <a:p>
            <a:r>
              <a:rPr lang="en-US" dirty="0"/>
              <a:t>This effectively lets you chop up a file into columns!</a:t>
            </a:r>
          </a:p>
        </p:txBody>
      </p:sp>
    </p:spTree>
    <p:extLst>
      <p:ext uri="{BB962C8B-B14F-4D97-AF65-F5344CB8AC3E}">
        <p14:creationId xmlns:p14="http://schemas.microsoft.com/office/powerpoint/2010/main" val="751164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prstGeom prst="rect">
            <a:avLst/>
          </a:prstGeom>
        </p:spPr>
        <p:txBody>
          <a:bodyPr lIns="91425" tIns="91425" rIns="91425" bIns="91425" anchor="b" anchorCtr="0">
            <a:noAutofit/>
          </a:bodyPr>
          <a:lstStyle/>
          <a:p>
            <a:pPr>
              <a:buNone/>
            </a:pPr>
            <a:r>
              <a:rPr lang="en" dirty="0">
                <a:latin typeface="Courier New"/>
                <a:ea typeface="Courier New"/>
                <a:cs typeface="Courier New"/>
                <a:sym typeface="Courier New"/>
              </a:rPr>
              <a:t>.split()</a:t>
            </a:r>
          </a:p>
        </p:txBody>
      </p:sp>
      <p:sp>
        <p:nvSpPr>
          <p:cNvPr id="342" name="Shape 342"/>
          <p:cNvSpPr txBox="1">
            <a:spLocks noGrp="1"/>
          </p:cNvSpPr>
          <p:nvPr>
            <p:ph idx="1"/>
          </p:nvPr>
        </p:nvSpPr>
        <p:spPr>
          <a:prstGeom prst="rect">
            <a:avLst/>
          </a:prstGeom>
        </p:spPr>
        <p:txBody>
          <a:bodyPr lIns="91425" tIns="91425" rIns="91425" bIns="91425" anchor="t" anchorCtr="0">
            <a:noAutofit/>
          </a:bodyPr>
          <a:lstStyle/>
          <a:p>
            <a:pPr lvl="0" rtl="0">
              <a:buNone/>
            </a:pPr>
            <a:r>
              <a:rPr lang="en" sz="2400" dirty="0"/>
              <a:t>Purpose:</a:t>
            </a:r>
          </a:p>
          <a:p>
            <a:pPr marL="457200" lvl="0" indent="0" rtl="0">
              <a:spcAft>
                <a:spcPts val="1200"/>
              </a:spcAft>
              <a:buNone/>
            </a:pPr>
            <a:r>
              <a:rPr lang="en" sz="2000" dirty="0"/>
              <a:t>Splits a string every time it encounters the specified delimiter. If no delimiter is given, splits on whitespace (spaces, tabs, and newlines). The delimiter is not included in the output. If </a:t>
            </a:r>
            <a:r>
              <a:rPr lang="en" sz="2000" i="1" dirty="0"/>
              <a:t>maxsplit</a:t>
            </a:r>
            <a:r>
              <a:rPr lang="en" sz="2000" dirty="0"/>
              <a:t> is given, splits no more than </a:t>
            </a:r>
            <a:r>
              <a:rPr lang="en" sz="2000" i="1" dirty="0"/>
              <a:t>maxsplit</a:t>
            </a:r>
            <a:r>
              <a:rPr lang="en" sz="2000" dirty="0"/>
              <a:t> times. Returns a list.</a:t>
            </a:r>
          </a:p>
          <a:p>
            <a:pPr marL="0" lvl="0" indent="0" rtl="0">
              <a:buNone/>
            </a:pPr>
            <a:r>
              <a:rPr lang="en" sz="2400" dirty="0"/>
              <a:t>Syntax:</a:t>
            </a:r>
          </a:p>
          <a:p>
            <a:pPr marL="457200" lvl="0" indent="0" rtl="0">
              <a:spcAft>
                <a:spcPts val="1200"/>
              </a:spcAft>
              <a:buNone/>
            </a:pPr>
            <a:r>
              <a:rPr lang="en" sz="1800" dirty="0">
                <a:latin typeface="Courier New"/>
                <a:ea typeface="Courier New"/>
                <a:cs typeface="Courier New"/>
                <a:sym typeface="Courier New"/>
              </a:rPr>
              <a:t>result = string.split(</a:t>
            </a:r>
            <a:r>
              <a:rPr lang="en" sz="1800" i="1" dirty="0">
                <a:latin typeface="Courier New"/>
                <a:ea typeface="Courier New"/>
                <a:cs typeface="Courier New"/>
                <a:sym typeface="Courier New"/>
              </a:rPr>
              <a:t>[delimiter[,maxsplit]]</a:t>
            </a:r>
            <a:r>
              <a:rPr lang="en" sz="1800" dirty="0">
                <a:latin typeface="Courier New"/>
                <a:ea typeface="Courier New"/>
                <a:cs typeface="Courier New"/>
                <a:sym typeface="Courier New"/>
              </a:rPr>
              <a:t>)</a:t>
            </a:r>
          </a:p>
          <a:p>
            <a:pPr marL="0" lvl="0" indent="0" rtl="0">
              <a:buNone/>
            </a:pPr>
            <a:r>
              <a:rPr lang="en" sz="2400" dirty="0"/>
              <a:t>Example:</a:t>
            </a:r>
          </a:p>
          <a:p>
            <a:pPr marL="457200" lvl="0" indent="0" rtl="0">
              <a:buNone/>
            </a:pPr>
            <a:r>
              <a:rPr lang="en" sz="1600" dirty="0">
                <a:latin typeface="Courier New"/>
                <a:ea typeface="Courier New"/>
                <a:cs typeface="Courier New"/>
                <a:sym typeface="Courier New"/>
              </a:rPr>
              <a:t>&gt;&gt;&gt; sentence = "Hello, how are you today?"</a:t>
            </a:r>
          </a:p>
          <a:p>
            <a:pPr marL="457200" lvl="0" indent="0" rtl="0">
              <a:buNone/>
            </a:pPr>
            <a:r>
              <a:rPr lang="en" sz="1600" dirty="0">
                <a:latin typeface="Courier New"/>
                <a:ea typeface="Courier New"/>
                <a:cs typeface="Courier New"/>
                <a:sym typeface="Courier New"/>
              </a:rPr>
              <a:t>&gt;&gt;&gt; sentence.split()</a:t>
            </a:r>
          </a:p>
          <a:p>
            <a:pPr marL="457200" lvl="0" indent="0" rtl="0">
              <a:buNone/>
            </a:pPr>
            <a:r>
              <a:rPr lang="en" sz="1600" dirty="0">
                <a:latin typeface="Courier New"/>
                <a:ea typeface="Courier New"/>
                <a:cs typeface="Courier New"/>
                <a:sym typeface="Courier New"/>
              </a:rPr>
              <a:t>['Hello,', 'how', 'are', 'you', 'today?']</a:t>
            </a:r>
          </a:p>
        </p:txBody>
      </p:sp>
      <p:sp>
        <p:nvSpPr>
          <p:cNvPr id="6" name="TextBox 5"/>
          <p:cNvSpPr txBox="1"/>
          <p:nvPr/>
        </p:nvSpPr>
        <p:spPr>
          <a:xfrm>
            <a:off x="6858000" y="5344180"/>
            <a:ext cx="1850571" cy="523220"/>
          </a:xfrm>
          <a:prstGeom prst="rect">
            <a:avLst/>
          </a:prstGeom>
          <a:noFill/>
        </p:spPr>
        <p:txBody>
          <a:bodyPr wrap="square" rtlCol="0">
            <a:spAutoFit/>
          </a:bodyPr>
          <a:lstStyle/>
          <a:p>
            <a:r>
              <a:rPr lang="en-US" sz="1400" dirty="0"/>
              <a:t>Notice that the spaces are removed!</a:t>
            </a:r>
          </a:p>
        </p:txBody>
      </p:sp>
      <p:sp>
        <p:nvSpPr>
          <p:cNvPr id="2" name="Right Brace 1"/>
          <p:cNvSpPr/>
          <p:nvPr/>
        </p:nvSpPr>
        <p:spPr>
          <a:xfrm>
            <a:off x="6477000" y="5257800"/>
            <a:ext cx="2286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36839301"/>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Content Placeholder 2"/>
          <p:cNvSpPr>
            <a:spLocks noGrp="1"/>
          </p:cNvSpPr>
          <p:nvPr>
            <p:ph idx="1"/>
          </p:nvPr>
        </p:nvSpPr>
        <p:spPr/>
        <p:txBody>
          <a:bodyPr>
            <a:normAutofit/>
          </a:bodyPr>
          <a:lstStyle/>
          <a:p>
            <a:pPr marL="457200" lvl="0" indent="0">
              <a:buNone/>
            </a:pPr>
            <a:r>
              <a:rPr lang="en" sz="2000" dirty="0">
                <a:latin typeface="Courier New"/>
                <a:ea typeface="Courier New"/>
                <a:cs typeface="Courier New"/>
                <a:sym typeface="Courier New"/>
              </a:rPr>
              <a:t>&gt;&gt;&gt; sentence = "Hello, how are you today?"</a:t>
            </a:r>
          </a:p>
          <a:p>
            <a:pPr marL="457200" lvl="0" indent="0">
              <a:buNone/>
            </a:pPr>
            <a:endParaRPr lang="en" sz="2000" dirty="0">
              <a:latin typeface="Courier New"/>
              <a:ea typeface="Courier New"/>
              <a:cs typeface="Courier New"/>
              <a:sym typeface="Courier New"/>
            </a:endParaRPr>
          </a:p>
          <a:p>
            <a:pPr marL="457200" lvl="0" indent="0">
              <a:buNone/>
            </a:pPr>
            <a:endParaRPr lang="en" sz="2000" dirty="0">
              <a:latin typeface="Courier New"/>
              <a:ea typeface="Courier New"/>
              <a:cs typeface="Courier New"/>
              <a:sym typeface="Courier New"/>
            </a:endParaRPr>
          </a:p>
          <a:p>
            <a:pPr marL="457200" lvl="0" indent="0">
              <a:buNone/>
            </a:pPr>
            <a:r>
              <a:rPr lang="en" sz="2000" dirty="0">
                <a:latin typeface="Courier New"/>
                <a:ea typeface="Courier New"/>
                <a:cs typeface="Courier New"/>
                <a:sym typeface="Courier New"/>
              </a:rPr>
              <a:t>&gt;&gt;&gt; sentence.split(',')</a:t>
            </a:r>
          </a:p>
          <a:p>
            <a:pPr marL="457200" lvl="0" indent="0">
              <a:buNone/>
            </a:pPr>
            <a:r>
              <a:rPr lang="en" sz="2000" dirty="0">
                <a:latin typeface="Courier New"/>
                <a:ea typeface="Courier New"/>
                <a:cs typeface="Courier New"/>
                <a:sym typeface="Courier New"/>
              </a:rPr>
              <a:t>['Hello', ' how are you today?']</a:t>
            </a:r>
          </a:p>
          <a:p>
            <a:pPr marL="457200" lvl="0" indent="0">
              <a:buNone/>
            </a:pPr>
            <a:endParaRPr lang="en" sz="2000" dirty="0">
              <a:latin typeface="Courier New"/>
              <a:ea typeface="Courier New"/>
              <a:cs typeface="Courier New"/>
              <a:sym typeface="Courier New"/>
            </a:endParaRPr>
          </a:p>
          <a:p>
            <a:pPr marL="457200" lvl="0" indent="0">
              <a:buNone/>
            </a:pPr>
            <a:endParaRPr lang="en" sz="2000" dirty="0">
              <a:latin typeface="Courier New"/>
              <a:ea typeface="Courier New"/>
              <a:cs typeface="Courier New"/>
              <a:sym typeface="Courier New"/>
            </a:endParaRPr>
          </a:p>
          <a:p>
            <a:pPr marL="457200" lvl="0" indent="0">
              <a:buNone/>
            </a:pPr>
            <a:r>
              <a:rPr lang="en" sz="2000" dirty="0">
                <a:latin typeface="Courier New"/>
                <a:ea typeface="Courier New"/>
                <a:cs typeface="Courier New"/>
                <a:sym typeface="Courier New"/>
              </a:rPr>
              <a:t>&gt;&gt;&gt; sentence.split(None, 2)</a:t>
            </a:r>
          </a:p>
          <a:p>
            <a:pPr marL="457200" lvl="0" indent="0">
              <a:buNone/>
            </a:pPr>
            <a:r>
              <a:rPr lang="en" sz="2000" dirty="0">
                <a:latin typeface="Courier New"/>
                <a:ea typeface="Courier New"/>
                <a:cs typeface="Courier New"/>
                <a:sym typeface="Courier New"/>
              </a:rPr>
              <a:t>['Hello,', 'how', 'are you today?']</a:t>
            </a:r>
          </a:p>
        </p:txBody>
      </p:sp>
      <p:sp>
        <p:nvSpPr>
          <p:cNvPr id="4" name="TextBox 3"/>
          <p:cNvSpPr txBox="1"/>
          <p:nvPr/>
        </p:nvSpPr>
        <p:spPr>
          <a:xfrm>
            <a:off x="6934200" y="2743200"/>
            <a:ext cx="1676400" cy="738664"/>
          </a:xfrm>
          <a:prstGeom prst="rect">
            <a:avLst/>
          </a:prstGeom>
          <a:noFill/>
        </p:spPr>
        <p:txBody>
          <a:bodyPr wrap="square" rtlCol="0">
            <a:spAutoFit/>
          </a:bodyPr>
          <a:lstStyle/>
          <a:p>
            <a:r>
              <a:rPr lang="en-US" sz="1400" dirty="0"/>
              <a:t>Notice that now the comma is removed, but spaces are not!</a:t>
            </a:r>
          </a:p>
        </p:txBody>
      </p:sp>
      <p:sp>
        <p:nvSpPr>
          <p:cNvPr id="5" name="TextBox 4"/>
          <p:cNvSpPr txBox="1"/>
          <p:nvPr/>
        </p:nvSpPr>
        <p:spPr>
          <a:xfrm>
            <a:off x="6934200" y="3962400"/>
            <a:ext cx="1981200" cy="1384995"/>
          </a:xfrm>
          <a:prstGeom prst="rect">
            <a:avLst/>
          </a:prstGeom>
          <a:noFill/>
        </p:spPr>
        <p:txBody>
          <a:bodyPr wrap="square" rtlCol="0">
            <a:spAutoFit/>
          </a:bodyPr>
          <a:lstStyle/>
          <a:p>
            <a:pPr>
              <a:buNone/>
            </a:pPr>
            <a:r>
              <a:rPr lang="en" sz="1400" i="1" dirty="0"/>
              <a:t>maxsplit </a:t>
            </a:r>
            <a:r>
              <a:rPr lang="en" sz="1400" dirty="0"/>
              <a:t>must always be the second parameter. So if we don't want to specify a delimiter,  we can put </a:t>
            </a:r>
            <a:r>
              <a:rPr lang="en" sz="1400" dirty="0">
                <a:latin typeface="Courier New"/>
                <a:ea typeface="Courier New"/>
                <a:cs typeface="Courier New"/>
                <a:sym typeface="Courier New"/>
              </a:rPr>
              <a:t>None</a:t>
            </a:r>
            <a:r>
              <a:rPr lang="en" sz="1400" dirty="0"/>
              <a:t> instead as a placeholder.</a:t>
            </a:r>
          </a:p>
        </p:txBody>
      </p:sp>
      <p:sp>
        <p:nvSpPr>
          <p:cNvPr id="6" name="Right Brace 5"/>
          <p:cNvSpPr/>
          <p:nvPr/>
        </p:nvSpPr>
        <p:spPr>
          <a:xfrm>
            <a:off x="6553200" y="2438400"/>
            <a:ext cx="152400" cy="1295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6553200" y="3962400"/>
            <a:ext cx="152400" cy="1295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83109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lIns="91425" tIns="91425" rIns="91425" bIns="91425" anchor="b" anchorCtr="0">
            <a:noAutofit/>
          </a:bodyPr>
          <a:lstStyle/>
          <a:p>
            <a:pPr>
              <a:buNone/>
            </a:pPr>
            <a:r>
              <a:rPr lang="en"/>
              <a:t>Why is </a:t>
            </a:r>
            <a:r>
              <a:rPr lang="en">
                <a:latin typeface="Courier New"/>
                <a:ea typeface="Courier New"/>
                <a:cs typeface="Courier New"/>
                <a:sym typeface="Courier New"/>
              </a:rPr>
              <a:t>.split()</a:t>
            </a:r>
            <a:r>
              <a:rPr lang="en"/>
              <a:t> important?</a:t>
            </a:r>
          </a:p>
        </p:txBody>
      </p:sp>
      <p:sp>
        <p:nvSpPr>
          <p:cNvPr id="350" name="Shape 350"/>
          <p:cNvSpPr txBox="1">
            <a:spLocks noGrp="1"/>
          </p:cNvSpPr>
          <p:nvPr>
            <p:ph idx="1"/>
          </p:nvPr>
        </p:nvSpPr>
        <p:spPr>
          <a:xfrm>
            <a:off x="457200" y="2209800"/>
            <a:ext cx="8229600" cy="3916363"/>
          </a:xfrm>
          <a:prstGeom prst="rect">
            <a:avLst/>
          </a:prstGeom>
        </p:spPr>
        <p:txBody>
          <a:bodyPr lIns="91425" tIns="91425" rIns="91425" bIns="91425" anchor="t" anchorCtr="0">
            <a:noAutofit/>
          </a:bodyPr>
          <a:lstStyle/>
          <a:p>
            <a:pPr marL="0" lvl="0" indent="0" algn="ctr" rtl="0">
              <a:buNone/>
            </a:pPr>
            <a:r>
              <a:rPr lang="en" dirty="0"/>
              <a:t>This is perhaps the single most useful tool for parsing a text file (for what I do, anyway). </a:t>
            </a:r>
          </a:p>
          <a:p>
            <a:pPr marL="0" lvl="0" indent="0" algn="ctr" rtl="0">
              <a:buNone/>
            </a:pPr>
            <a:endParaRPr lang="en" dirty="0"/>
          </a:p>
          <a:p>
            <a:pPr marL="0" lvl="0" indent="0" algn="ctr" rtl="0">
              <a:buNone/>
            </a:pPr>
            <a:r>
              <a:rPr lang="en" dirty="0"/>
              <a:t>Let's take a look at a real-life example.</a:t>
            </a:r>
          </a:p>
        </p:txBody>
      </p:sp>
    </p:spTree>
    <p:extLst>
      <p:ext uri="{BB962C8B-B14F-4D97-AF65-F5344CB8AC3E}">
        <p14:creationId xmlns:p14="http://schemas.microsoft.com/office/powerpoint/2010/main" val="1725237411"/>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sz="3600" dirty="0"/>
              <a:t>A more realistic example: </a:t>
            </a:r>
            <a:br>
              <a:rPr lang="en" sz="3600" dirty="0"/>
            </a:br>
            <a:r>
              <a:rPr lang="en" sz="3600" dirty="0"/>
              <a:t>parsing a data file</a:t>
            </a:r>
          </a:p>
        </p:txBody>
      </p:sp>
      <p:sp>
        <p:nvSpPr>
          <p:cNvPr id="356" name="Shape 356"/>
          <p:cNvSpPr txBox="1">
            <a:spLocks noGrp="1"/>
          </p:cNvSpPr>
          <p:nvPr>
            <p:ph idx="1"/>
          </p:nvPr>
        </p:nvSpPr>
        <p:spPr>
          <a:xfrm>
            <a:off x="457200" y="1600201"/>
            <a:ext cx="8229600" cy="1371599"/>
          </a:xfrm>
          <a:prstGeom prst="rect">
            <a:avLst/>
          </a:prstGeom>
        </p:spPr>
        <p:txBody>
          <a:bodyPr lIns="91425" tIns="91425" rIns="91425" bIns="91425" anchor="t" anchorCtr="0">
            <a:noAutofit/>
          </a:bodyPr>
          <a:lstStyle/>
          <a:p>
            <a:pPr marL="0" lvl="0" indent="0" rtl="0">
              <a:buClr>
                <a:srgbClr val="000000"/>
              </a:buClr>
              <a:buSzPct val="45833"/>
              <a:buFont typeface="Arial"/>
              <a:buNone/>
            </a:pPr>
            <a:r>
              <a:rPr lang="en" sz="2800" dirty="0"/>
              <a:t>A data file organized in rows and columns (data "table") can be easily parsed using a combination of a </a:t>
            </a:r>
            <a:r>
              <a:rPr lang="en" sz="2400" dirty="0">
                <a:latin typeface="Courier New" panose="02070309020205020404" pitchFamily="49" charset="0"/>
                <a:cs typeface="Courier New" panose="02070309020205020404" pitchFamily="49" charset="0"/>
              </a:rPr>
              <a:t>for</a:t>
            </a:r>
            <a:r>
              <a:rPr lang="en" sz="2800" dirty="0"/>
              <a:t> loop and </a:t>
            </a:r>
            <a:r>
              <a:rPr lang="en" sz="2400" dirty="0">
                <a:latin typeface="Courier New" panose="02070309020205020404" pitchFamily="49" charset="0"/>
                <a:cs typeface="Courier New" panose="02070309020205020404" pitchFamily="49" charset="0"/>
              </a:rPr>
              <a:t>.split()</a:t>
            </a:r>
            <a:r>
              <a:rPr lang="en" sz="2800" dirty="0"/>
              <a:t>.</a:t>
            </a:r>
          </a:p>
        </p:txBody>
      </p:sp>
    </p:spTree>
    <p:extLst>
      <p:ext uri="{BB962C8B-B14F-4D97-AF65-F5344CB8AC3E}">
        <p14:creationId xmlns:p14="http://schemas.microsoft.com/office/powerpoint/2010/main" val="1995392478"/>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sz="3600" dirty="0"/>
              <a:t>A more realistic example: </a:t>
            </a:r>
            <a:br>
              <a:rPr lang="en" sz="3600" dirty="0"/>
            </a:br>
            <a:r>
              <a:rPr lang="en" sz="3600" dirty="0"/>
              <a:t>parsing a data file</a:t>
            </a:r>
          </a:p>
        </p:txBody>
      </p:sp>
      <p:sp>
        <p:nvSpPr>
          <p:cNvPr id="356" name="Shape 356"/>
          <p:cNvSpPr txBox="1">
            <a:spLocks noGrp="1"/>
          </p:cNvSpPr>
          <p:nvPr>
            <p:ph idx="1"/>
          </p:nvPr>
        </p:nvSpPr>
        <p:spPr>
          <a:xfrm>
            <a:off x="457200" y="1600201"/>
            <a:ext cx="8229600" cy="1447799"/>
          </a:xfrm>
          <a:prstGeom prst="rect">
            <a:avLst/>
          </a:prstGeom>
        </p:spPr>
        <p:txBody>
          <a:bodyPr lIns="91425" tIns="91425" rIns="91425" bIns="91425" anchor="t" anchorCtr="0">
            <a:noAutofit/>
          </a:bodyPr>
          <a:lstStyle/>
          <a:p>
            <a:pPr marL="0" lvl="0" indent="0" rtl="0">
              <a:spcAft>
                <a:spcPts val="600"/>
              </a:spcAft>
              <a:buClr>
                <a:srgbClr val="000000"/>
              </a:buClr>
              <a:buSzPct val="45833"/>
              <a:buFont typeface="Arial"/>
              <a:buNone/>
            </a:pPr>
            <a:r>
              <a:rPr lang="en" sz="2800" dirty="0"/>
              <a:t>A data file organized in rows and columns (data "table") can be easily parsed using a combination of a </a:t>
            </a:r>
            <a:r>
              <a:rPr lang="en" sz="2400" dirty="0">
                <a:latin typeface="Courier New" panose="02070309020205020404" pitchFamily="49" charset="0"/>
                <a:cs typeface="Courier New" panose="02070309020205020404" pitchFamily="49" charset="0"/>
              </a:rPr>
              <a:t>for</a:t>
            </a:r>
            <a:r>
              <a:rPr lang="en" sz="2800" dirty="0"/>
              <a:t> loop and </a:t>
            </a:r>
            <a:r>
              <a:rPr lang="en" sz="2400" dirty="0">
                <a:latin typeface="Courier New" panose="02070309020205020404" pitchFamily="49" charset="0"/>
                <a:cs typeface="Courier New" panose="02070309020205020404" pitchFamily="49" charset="0"/>
              </a:rPr>
              <a:t>.split()</a:t>
            </a:r>
            <a:r>
              <a:rPr lang="en" sz="2800" dirty="0"/>
              <a:t>.</a:t>
            </a:r>
          </a:p>
        </p:txBody>
      </p:sp>
      <p:sp>
        <p:nvSpPr>
          <p:cNvPr id="357" name="Shape 357"/>
          <p:cNvSpPr txBox="1"/>
          <p:nvPr/>
        </p:nvSpPr>
        <p:spPr>
          <a:xfrm>
            <a:off x="304800" y="3803995"/>
            <a:ext cx="8636099" cy="2757088"/>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knownGene	Gene	InitCodon	DistCDS	Frame	InitContext	CDSLen	PeakSt	PeakWidth	#Reads	PeakScore	Codon	Product</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uc007afd.1	Mrpl15	248	79	1	AATATGG	15	247	2	368	2.61	aug	internal-out-of-frame</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uc007afh.1	Lypla1	36	5	0	AACATGT	225	34	4	783	3.27	aug	n-term-trunc</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uc007afi.1	Tcea1	28	-24	0	GGCTTGT	325	27	3	446	1.43	nearcog	n-term-ext</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uc007afi.1	Tcea1	100	0	0	GCCATGG	301	99	3	3852	3.79	aug	canonical</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uc007afn.1	Atp6v1h	100	-13	-1	GCTATCC	10	99	3	728	0.77	nearcog	uorf</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uc007afn.1	Atp6v1h	149	3	0	AAGATGG	480	147	3	1407	1.36	aug	n-term-trunc</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uc007agb.1	Pcmtd1	120	-97	-1	GCGCTGG	45	119	3	65	0.75	nearcog	uorf</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uc007agb.1	Pcmtd1	265	-49	0	GCGCTGC	42	264	3	133	0.86	nearcog	uorf</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uc007agb.1	Pcmtd1	412	0	0	GTCATGG	357	411	3	246	1.60	aug	canonical</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uc007agb.1	Pcmtd1	737	108	1	ATCATGG	44	735	3	93	2.37	aug	internal-out-of-frame</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uc007agb.1	Pcmtd1	890	159	1	AGTATGA	17	889	2	87	1.32	aug	internal-out-of-frame</a:t>
            </a:r>
          </a:p>
          <a:p>
            <a:pPr lvl="0" defTabSz="461963" rtl="0">
              <a:spcBef>
                <a:spcPts val="600"/>
              </a:spcBef>
              <a:buClr>
                <a:srgbClr val="000000"/>
              </a:buClr>
              <a:buSzPct val="137500"/>
              <a:buFont typeface="Arial"/>
              <a:buNone/>
            </a:pPr>
            <a:r>
              <a:rPr lang="en" sz="800" dirty="0">
                <a:solidFill>
                  <a:schemeClr val="dk1"/>
                </a:solidFill>
                <a:latin typeface="Courier New"/>
                <a:ea typeface="Courier New"/>
                <a:cs typeface="Courier New"/>
                <a:sym typeface="Courier New"/>
              </a:rPr>
              <a:t>uc007agk.1	Rrs1	25	-19	0	GTAGTGG	10	25	1	927	1.52	nearcog	uorf</a:t>
            </a:r>
          </a:p>
        </p:txBody>
      </p:sp>
      <p:sp>
        <p:nvSpPr>
          <p:cNvPr id="2" name="Rectangle 1"/>
          <p:cNvSpPr/>
          <p:nvPr/>
        </p:nvSpPr>
        <p:spPr>
          <a:xfrm>
            <a:off x="304800" y="3352800"/>
            <a:ext cx="1893532" cy="369332"/>
          </a:xfrm>
          <a:prstGeom prst="rect">
            <a:avLst/>
          </a:prstGeom>
        </p:spPr>
        <p:txBody>
          <a:bodyPr wrap="none">
            <a:spAutoFit/>
          </a:bodyPr>
          <a:lstStyle/>
          <a:p>
            <a:pPr lvl="0">
              <a:buClr>
                <a:srgbClr val="000000"/>
              </a:buClr>
              <a:buSzPct val="45833"/>
            </a:pPr>
            <a:r>
              <a:rPr lang="en" b="1" dirty="0"/>
              <a:t>Example data file:</a:t>
            </a:r>
          </a:p>
        </p:txBody>
      </p:sp>
    </p:spTree>
    <p:extLst>
      <p:ext uri="{BB962C8B-B14F-4D97-AF65-F5344CB8AC3E}">
        <p14:creationId xmlns:p14="http://schemas.microsoft.com/office/powerpoint/2010/main" val="1667710671"/>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Shape 363"/>
          <p:cNvSpPr txBox="1">
            <a:spLocks noGrp="1"/>
          </p:cNvSpPr>
          <p:nvPr>
            <p:ph idx="1"/>
          </p:nvPr>
        </p:nvSpPr>
        <p:spPr>
          <a:prstGeom prst="rect">
            <a:avLst/>
          </a:prstGeom>
        </p:spPr>
        <p:txBody>
          <a:bodyPr lIns="91425" tIns="91425" rIns="91425" bIns="91425" anchor="t" anchorCtr="0">
            <a:noAutofit/>
          </a:bodyPr>
          <a:lstStyle/>
          <a:p>
            <a:pPr lvl="0" rtl="0">
              <a:buNone/>
            </a:pPr>
            <a:r>
              <a:rPr lang="en" sz="2400" dirty="0"/>
              <a:t>Let's say I just want to extract the 6th column of each row (in this case, the initiation context for each start site).</a:t>
            </a:r>
          </a:p>
          <a:p>
            <a:endParaRPr lang="en" sz="2400" dirty="0"/>
          </a:p>
          <a:p>
            <a:pPr marL="0" lvl="0" indent="0" rtl="0">
              <a:buNone/>
            </a:pPr>
            <a:r>
              <a:rPr lang="en" sz="2400" dirty="0"/>
              <a:t>Code:</a:t>
            </a:r>
          </a:p>
          <a:p>
            <a:pPr marL="0" lvl="0" indent="0" rtl="0">
              <a:buNone/>
            </a:pPr>
            <a:r>
              <a:rPr lang="en" sz="1400" dirty="0">
                <a:latin typeface="Courier New"/>
                <a:ea typeface="Courier New"/>
                <a:cs typeface="Courier New"/>
                <a:sym typeface="Courier New"/>
              </a:rPr>
              <a:t>inFile = "</a:t>
            </a:r>
            <a:r>
              <a:rPr lang="en" sz="1400" dirty="0" err="1">
                <a:latin typeface="Courier New"/>
                <a:ea typeface="Courier New"/>
                <a:cs typeface="Courier New"/>
                <a:sym typeface="Courier New"/>
              </a:rPr>
              <a:t>init_sites.txt</a:t>
            </a:r>
            <a:r>
              <a:rPr lang="en" sz="1400" dirty="0">
                <a:latin typeface="Courier New"/>
                <a:ea typeface="Courier New"/>
                <a:cs typeface="Courier New"/>
                <a:sym typeface="Courier New"/>
              </a:rPr>
              <a:t>"</a:t>
            </a:r>
          </a:p>
          <a:p>
            <a:pPr lvl="0" rtl="0">
              <a:buNone/>
            </a:pPr>
            <a:r>
              <a:rPr lang="en" sz="1400" dirty="0">
                <a:latin typeface="Courier New"/>
                <a:ea typeface="Courier New"/>
                <a:cs typeface="Courier New"/>
                <a:sym typeface="Courier New"/>
              </a:rPr>
              <a:t>input = </a:t>
            </a:r>
            <a:r>
              <a:rPr lang="en" sz="1400" b="1" dirty="0">
                <a:solidFill>
                  <a:schemeClr val="accent1"/>
                </a:solidFill>
                <a:latin typeface="Courier New"/>
                <a:ea typeface="Courier New"/>
                <a:cs typeface="Courier New"/>
                <a:sym typeface="Courier New"/>
              </a:rPr>
              <a:t>open</a:t>
            </a:r>
            <a:r>
              <a:rPr lang="en" sz="1400" dirty="0">
                <a:latin typeface="Courier New"/>
                <a:ea typeface="Courier New"/>
                <a:cs typeface="Courier New"/>
                <a:sym typeface="Courier New"/>
              </a:rPr>
              <a:t>(inFile, 'r')</a:t>
            </a:r>
          </a:p>
          <a:p>
            <a:pPr lvl="0" rtl="0">
              <a:buNone/>
            </a:pPr>
            <a:r>
              <a:rPr lang="en" sz="1400" dirty="0">
                <a:latin typeface="Courier New"/>
                <a:ea typeface="Courier New"/>
                <a:cs typeface="Courier New"/>
                <a:sym typeface="Courier New"/>
              </a:rPr>
              <a:t>input.readline() </a:t>
            </a:r>
            <a:r>
              <a:rPr lang="en" sz="1400" i="1" dirty="0">
                <a:solidFill>
                  <a:schemeClr val="accent3"/>
                </a:solidFill>
                <a:latin typeface="Courier New"/>
                <a:ea typeface="Courier New"/>
                <a:cs typeface="Courier New"/>
                <a:sym typeface="Courier New"/>
              </a:rPr>
              <a:t>#skip header</a:t>
            </a:r>
          </a:p>
          <a:p>
            <a:endParaRPr lang="en" sz="1400" i="1" dirty="0">
              <a:solidFill>
                <a:srgbClr val="999999"/>
              </a:solidFill>
              <a:latin typeface="Courier New"/>
              <a:ea typeface="Courier New"/>
              <a:cs typeface="Courier New"/>
              <a:sym typeface="Courier New"/>
            </a:endParaRPr>
          </a:p>
          <a:p>
            <a:pPr lvl="0" rtl="0">
              <a:buNone/>
            </a:pPr>
            <a:r>
              <a:rPr lang="en" sz="1400" b="1" dirty="0">
                <a:solidFill>
                  <a:schemeClr val="accent1"/>
                </a:solidFill>
                <a:latin typeface="Courier New"/>
                <a:ea typeface="Courier New"/>
                <a:cs typeface="Courier New"/>
                <a:sym typeface="Courier New"/>
              </a:rPr>
              <a:t>for</a:t>
            </a:r>
            <a:r>
              <a:rPr lang="en" sz="1400" dirty="0">
                <a:latin typeface="Courier New"/>
                <a:ea typeface="Courier New"/>
                <a:cs typeface="Courier New"/>
                <a:sym typeface="Courier New"/>
              </a:rPr>
              <a:t> line </a:t>
            </a:r>
            <a:r>
              <a:rPr lang="en" sz="1400" b="1" dirty="0">
                <a:solidFill>
                  <a:schemeClr val="accent1"/>
                </a:solidFill>
                <a:latin typeface="Courier New"/>
                <a:ea typeface="Courier New"/>
                <a:cs typeface="Courier New"/>
                <a:sym typeface="Courier New"/>
              </a:rPr>
              <a:t>in</a:t>
            </a:r>
            <a:r>
              <a:rPr lang="en" sz="1400" dirty="0">
                <a:latin typeface="Courier New"/>
                <a:ea typeface="Courier New"/>
                <a:cs typeface="Courier New"/>
                <a:sym typeface="Courier New"/>
              </a:rPr>
              <a:t> input:</a:t>
            </a:r>
          </a:p>
          <a:p>
            <a:pPr lvl="0" rtl="0">
              <a:buNone/>
            </a:pPr>
            <a:r>
              <a:rPr lang="en" sz="1400" dirty="0">
                <a:latin typeface="Courier New"/>
                <a:ea typeface="Courier New"/>
                <a:cs typeface="Courier New"/>
                <a:sym typeface="Courier New"/>
              </a:rPr>
              <a:t>	line = line.rstrip('\n')</a:t>
            </a:r>
          </a:p>
          <a:p>
            <a:pPr lvl="0" rtl="0">
              <a:buNone/>
            </a:pPr>
            <a:r>
              <a:rPr lang="en" sz="1400" dirty="0">
                <a:latin typeface="Courier New"/>
                <a:ea typeface="Courier New"/>
                <a:cs typeface="Courier New"/>
                <a:sym typeface="Courier New"/>
              </a:rPr>
              <a:t>	data = line.split() </a:t>
            </a:r>
            <a:r>
              <a:rPr lang="en" sz="1400" i="1" dirty="0">
                <a:solidFill>
                  <a:schemeClr val="accent3"/>
                </a:solidFill>
                <a:latin typeface="Courier New"/>
                <a:ea typeface="Courier New"/>
                <a:cs typeface="Courier New"/>
                <a:sym typeface="Courier New"/>
              </a:rPr>
              <a:t>#splits line on tabs</a:t>
            </a:r>
          </a:p>
          <a:p>
            <a:pPr lvl="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data[5] </a:t>
            </a:r>
            <a:r>
              <a:rPr lang="en" sz="1400" i="1" dirty="0">
                <a:solidFill>
                  <a:schemeClr val="accent3"/>
                </a:solidFill>
                <a:latin typeface="Courier New"/>
                <a:ea typeface="Courier New"/>
                <a:cs typeface="Courier New"/>
                <a:sym typeface="Courier New"/>
              </a:rPr>
              <a:t>#6th column = index 5</a:t>
            </a:r>
          </a:p>
          <a:p>
            <a:endParaRPr lang="en" sz="1400" i="1" dirty="0">
              <a:solidFill>
                <a:srgbClr val="999999"/>
              </a:solidFill>
              <a:latin typeface="Courier New"/>
              <a:ea typeface="Courier New"/>
              <a:cs typeface="Courier New"/>
              <a:sym typeface="Courier New"/>
            </a:endParaRPr>
          </a:p>
          <a:p>
            <a:pPr lvl="0" rtl="0">
              <a:buNone/>
            </a:pPr>
            <a:r>
              <a:rPr lang="en" sz="1400" dirty="0">
                <a:latin typeface="Courier New"/>
                <a:ea typeface="Courier New"/>
                <a:cs typeface="Courier New"/>
                <a:sym typeface="Courier New"/>
              </a:rPr>
              <a:t>input.close()</a:t>
            </a:r>
          </a:p>
        </p:txBody>
      </p:sp>
      <p:sp>
        <p:nvSpPr>
          <p:cNvPr id="6" name="Shape 355"/>
          <p:cNvSpPr txBox="1">
            <a:spLocks noGrp="1"/>
          </p:cNvSpPr>
          <p:nvPr>
            <p:ph type="title"/>
          </p:nvPr>
        </p:nvSpPr>
        <p:spPr>
          <a:xfrm>
            <a:off x="457200" y="274638"/>
            <a:ext cx="8229600" cy="1143000"/>
          </a:xfrm>
          <a:prstGeom prst="rect">
            <a:avLst/>
          </a:prstGeom>
        </p:spPr>
        <p:txBody>
          <a:bodyPr lIns="91425" tIns="91425" rIns="91425" bIns="91425" anchor="b" anchorCtr="0">
            <a:noAutofit/>
          </a:bodyPr>
          <a:lstStyle/>
          <a:p>
            <a:pPr lvl="0">
              <a:buClr>
                <a:srgbClr val="000000"/>
              </a:buClr>
              <a:buSzPct val="30555"/>
              <a:buFont typeface="Arial"/>
              <a:buNone/>
            </a:pPr>
            <a:r>
              <a:rPr lang="en" sz="3600" dirty="0"/>
              <a:t>A more realistic example: </a:t>
            </a:r>
            <a:br>
              <a:rPr lang="en" sz="3600" dirty="0"/>
            </a:br>
            <a:r>
              <a:rPr lang="en" sz="3600" dirty="0"/>
              <a:t>parsing a data file</a:t>
            </a:r>
          </a:p>
        </p:txBody>
      </p:sp>
    </p:spTree>
    <p:extLst>
      <p:ext uri="{BB962C8B-B14F-4D97-AF65-F5344CB8AC3E}">
        <p14:creationId xmlns:p14="http://schemas.microsoft.com/office/powerpoint/2010/main" val="526632088"/>
      </p:ext>
    </p:extLst>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Shape 363"/>
          <p:cNvSpPr txBox="1">
            <a:spLocks noGrp="1"/>
          </p:cNvSpPr>
          <p:nvPr>
            <p:ph idx="1"/>
          </p:nvPr>
        </p:nvSpPr>
        <p:spPr>
          <a:prstGeom prst="rect">
            <a:avLst/>
          </a:prstGeom>
        </p:spPr>
        <p:txBody>
          <a:bodyPr lIns="91425" tIns="91425" rIns="91425" bIns="91425" anchor="t" anchorCtr="0">
            <a:noAutofit/>
          </a:bodyPr>
          <a:lstStyle/>
          <a:p>
            <a:pPr lvl="0" rtl="0">
              <a:buNone/>
            </a:pPr>
            <a:r>
              <a:rPr lang="en" sz="2400" dirty="0"/>
              <a:t>Let's say I just want to extract the 6th column of each row (in this case, the initiation context for each start site).</a:t>
            </a:r>
          </a:p>
          <a:p>
            <a:endParaRPr lang="en" sz="2400" dirty="0"/>
          </a:p>
          <a:p>
            <a:pPr marL="0" lvl="0" indent="0" rtl="0">
              <a:buNone/>
            </a:pPr>
            <a:r>
              <a:rPr lang="en" sz="2400" dirty="0"/>
              <a:t>Code:</a:t>
            </a:r>
          </a:p>
          <a:p>
            <a:pPr marL="0" lvl="0" indent="0">
              <a:buNone/>
            </a:pPr>
            <a:r>
              <a:rPr lang="en" sz="1400" dirty="0">
                <a:latin typeface="Courier New"/>
                <a:ea typeface="Courier New"/>
                <a:cs typeface="Courier New"/>
                <a:sym typeface="Courier New"/>
              </a:rPr>
              <a:t>inFile = "</a:t>
            </a:r>
            <a:r>
              <a:rPr lang="en" sz="1400" dirty="0" err="1">
                <a:latin typeface="Courier New"/>
                <a:ea typeface="Courier New"/>
                <a:cs typeface="Courier New"/>
                <a:sym typeface="Courier New"/>
              </a:rPr>
              <a:t>init_sites.txt</a:t>
            </a:r>
            <a:r>
              <a:rPr lang="en" sz="1400" dirty="0">
                <a:latin typeface="Courier New"/>
                <a:ea typeface="Courier New"/>
                <a:cs typeface="Courier New"/>
                <a:sym typeface="Courier New"/>
              </a:rPr>
              <a:t>"</a:t>
            </a:r>
          </a:p>
          <a:p>
            <a:pPr lvl="0">
              <a:buNone/>
            </a:pPr>
            <a:r>
              <a:rPr lang="en" sz="1400" dirty="0">
                <a:latin typeface="Courier New"/>
                <a:ea typeface="Courier New"/>
                <a:cs typeface="Courier New"/>
                <a:sym typeface="Courier New"/>
              </a:rPr>
              <a:t>input = </a:t>
            </a:r>
            <a:r>
              <a:rPr lang="en" sz="1400" b="1" dirty="0">
                <a:solidFill>
                  <a:schemeClr val="accent1"/>
                </a:solidFill>
                <a:latin typeface="Courier New"/>
                <a:ea typeface="Courier New"/>
                <a:cs typeface="Courier New"/>
                <a:sym typeface="Courier New"/>
              </a:rPr>
              <a:t>open</a:t>
            </a:r>
            <a:r>
              <a:rPr lang="en" sz="1400" dirty="0">
                <a:latin typeface="Courier New"/>
                <a:ea typeface="Courier New"/>
                <a:cs typeface="Courier New"/>
                <a:sym typeface="Courier New"/>
              </a:rPr>
              <a:t>(inFile, 'r')</a:t>
            </a:r>
          </a:p>
          <a:p>
            <a:pPr lvl="0">
              <a:buNone/>
            </a:pPr>
            <a:r>
              <a:rPr lang="en" sz="1400" dirty="0">
                <a:latin typeface="Courier New"/>
                <a:ea typeface="Courier New"/>
                <a:cs typeface="Courier New"/>
                <a:sym typeface="Courier New"/>
              </a:rPr>
              <a:t>input.readline() </a:t>
            </a:r>
            <a:r>
              <a:rPr lang="en" sz="1400" i="1" dirty="0">
                <a:solidFill>
                  <a:schemeClr val="accent3"/>
                </a:solidFill>
                <a:latin typeface="Courier New"/>
                <a:ea typeface="Courier New"/>
                <a:cs typeface="Courier New"/>
                <a:sym typeface="Courier New"/>
              </a:rPr>
              <a:t>#skip header</a:t>
            </a:r>
          </a:p>
          <a:p>
            <a:endParaRPr lang="en" sz="1400" i="1" dirty="0">
              <a:solidFill>
                <a:srgbClr val="999999"/>
              </a:solidFill>
              <a:latin typeface="Courier New"/>
              <a:ea typeface="Courier New"/>
              <a:cs typeface="Courier New"/>
              <a:sym typeface="Courier New"/>
            </a:endParaRPr>
          </a:p>
          <a:p>
            <a:pPr lvl="0">
              <a:buNone/>
            </a:pPr>
            <a:r>
              <a:rPr lang="en" sz="1400" b="1" dirty="0">
                <a:solidFill>
                  <a:schemeClr val="accent1"/>
                </a:solidFill>
                <a:latin typeface="Courier New"/>
                <a:ea typeface="Courier New"/>
                <a:cs typeface="Courier New"/>
                <a:sym typeface="Courier New"/>
              </a:rPr>
              <a:t>for</a:t>
            </a:r>
            <a:r>
              <a:rPr lang="en" sz="1400" dirty="0">
                <a:latin typeface="Courier New"/>
                <a:ea typeface="Courier New"/>
                <a:cs typeface="Courier New"/>
                <a:sym typeface="Courier New"/>
              </a:rPr>
              <a:t> line </a:t>
            </a:r>
            <a:r>
              <a:rPr lang="en" sz="1400" b="1" dirty="0">
                <a:solidFill>
                  <a:schemeClr val="accent1"/>
                </a:solidFill>
                <a:latin typeface="Courier New"/>
                <a:ea typeface="Courier New"/>
                <a:cs typeface="Courier New"/>
                <a:sym typeface="Courier New"/>
              </a:rPr>
              <a:t>in</a:t>
            </a:r>
            <a:r>
              <a:rPr lang="en" sz="1400" dirty="0">
                <a:latin typeface="Courier New"/>
                <a:ea typeface="Courier New"/>
                <a:cs typeface="Courier New"/>
                <a:sym typeface="Courier New"/>
              </a:rPr>
              <a:t> input:</a:t>
            </a:r>
          </a:p>
          <a:p>
            <a:pPr lvl="0">
              <a:buNone/>
            </a:pPr>
            <a:r>
              <a:rPr lang="en" sz="1400" dirty="0">
                <a:latin typeface="Courier New"/>
                <a:ea typeface="Courier New"/>
                <a:cs typeface="Courier New"/>
                <a:sym typeface="Courier New"/>
              </a:rPr>
              <a:t>	line = line.rstrip('\n')</a:t>
            </a:r>
          </a:p>
          <a:p>
            <a:pPr lvl="0">
              <a:buNone/>
            </a:pPr>
            <a:r>
              <a:rPr lang="en" sz="1400" dirty="0">
                <a:latin typeface="Courier New"/>
                <a:ea typeface="Courier New"/>
                <a:cs typeface="Courier New"/>
                <a:sym typeface="Courier New"/>
              </a:rPr>
              <a:t>	data = line.split() </a:t>
            </a:r>
            <a:r>
              <a:rPr lang="en" sz="1400" i="1" dirty="0">
                <a:solidFill>
                  <a:schemeClr val="accent3"/>
                </a:solidFill>
                <a:latin typeface="Courier New"/>
                <a:ea typeface="Courier New"/>
                <a:cs typeface="Courier New"/>
                <a:sym typeface="Courier New"/>
              </a:rPr>
              <a:t>#splits line on whitespace</a:t>
            </a:r>
          </a:p>
          <a:p>
            <a:pPr lv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data[5] </a:t>
            </a:r>
            <a:r>
              <a:rPr lang="en" sz="1400" i="1" dirty="0">
                <a:solidFill>
                  <a:schemeClr val="accent3"/>
                </a:solidFill>
                <a:latin typeface="Courier New"/>
                <a:ea typeface="Courier New"/>
                <a:cs typeface="Courier New"/>
                <a:sym typeface="Courier New"/>
              </a:rPr>
              <a:t>#6th column = index 5</a:t>
            </a:r>
          </a:p>
          <a:p>
            <a:endParaRPr lang="en" sz="1400" i="1" dirty="0">
              <a:solidFill>
                <a:srgbClr val="999999"/>
              </a:solidFill>
              <a:latin typeface="Courier New"/>
              <a:ea typeface="Courier New"/>
              <a:cs typeface="Courier New"/>
              <a:sym typeface="Courier New"/>
            </a:endParaRPr>
          </a:p>
          <a:p>
            <a:pPr lvl="0">
              <a:buNone/>
            </a:pPr>
            <a:r>
              <a:rPr lang="en" sz="1400" dirty="0">
                <a:latin typeface="Courier New"/>
                <a:ea typeface="Courier New"/>
                <a:cs typeface="Courier New"/>
                <a:sym typeface="Courier New"/>
              </a:rPr>
              <a:t>input.close()</a:t>
            </a:r>
          </a:p>
        </p:txBody>
      </p:sp>
      <p:sp>
        <p:nvSpPr>
          <p:cNvPr id="364" name="Shape 364"/>
          <p:cNvSpPr txBox="1"/>
          <p:nvPr/>
        </p:nvSpPr>
        <p:spPr>
          <a:xfrm>
            <a:off x="6324600" y="2743200"/>
            <a:ext cx="2057400" cy="3886200"/>
          </a:xfrm>
          <a:prstGeom prst="rect">
            <a:avLst/>
          </a:prstGeom>
          <a:noFill/>
        </p:spPr>
        <p:txBody>
          <a:bodyPr lIns="91425" tIns="91425" rIns="91425" bIns="91425" anchor="t" anchorCtr="0">
            <a:noAutofit/>
          </a:bodyPr>
          <a:lstStyle/>
          <a:p>
            <a:pPr lvl="0" rtl="0">
              <a:spcAft>
                <a:spcPts val="600"/>
              </a:spcAft>
              <a:buNone/>
            </a:pPr>
            <a:r>
              <a:rPr lang="en" sz="2400" dirty="0"/>
              <a:t>Output:</a:t>
            </a:r>
          </a:p>
          <a:p>
            <a:pPr lvl="1"/>
            <a:r>
              <a:rPr lang="en" dirty="0">
                <a:latin typeface="Courier New"/>
                <a:ea typeface="Courier New"/>
                <a:cs typeface="Courier New"/>
                <a:sym typeface="Courier New"/>
              </a:rPr>
              <a:t>AATATGG</a:t>
            </a:r>
          </a:p>
          <a:p>
            <a:pPr lvl="1"/>
            <a:r>
              <a:rPr lang="en" dirty="0">
                <a:latin typeface="Courier New"/>
                <a:ea typeface="Courier New"/>
                <a:cs typeface="Courier New"/>
                <a:sym typeface="Courier New"/>
              </a:rPr>
              <a:t>AACATGT</a:t>
            </a:r>
          </a:p>
          <a:p>
            <a:pPr lvl="1"/>
            <a:r>
              <a:rPr lang="en" dirty="0">
                <a:latin typeface="Courier New"/>
                <a:ea typeface="Courier New"/>
                <a:cs typeface="Courier New"/>
                <a:sym typeface="Courier New"/>
              </a:rPr>
              <a:t>GGCTTGT</a:t>
            </a:r>
          </a:p>
          <a:p>
            <a:pPr lvl="1"/>
            <a:r>
              <a:rPr lang="en" dirty="0">
                <a:latin typeface="Courier New"/>
                <a:ea typeface="Courier New"/>
                <a:cs typeface="Courier New"/>
                <a:sym typeface="Courier New"/>
              </a:rPr>
              <a:t>GCCATGG</a:t>
            </a:r>
          </a:p>
          <a:p>
            <a:pPr lvl="1"/>
            <a:r>
              <a:rPr lang="en" dirty="0">
                <a:latin typeface="Courier New"/>
                <a:ea typeface="Courier New"/>
                <a:cs typeface="Courier New"/>
                <a:sym typeface="Courier New"/>
              </a:rPr>
              <a:t>GCTATCC</a:t>
            </a:r>
          </a:p>
          <a:p>
            <a:pPr lvl="1"/>
            <a:r>
              <a:rPr lang="en" dirty="0">
                <a:latin typeface="Courier New"/>
                <a:ea typeface="Courier New"/>
                <a:cs typeface="Courier New"/>
                <a:sym typeface="Courier New"/>
              </a:rPr>
              <a:t>AAGATGG</a:t>
            </a:r>
          </a:p>
          <a:p>
            <a:pPr lvl="1"/>
            <a:r>
              <a:rPr lang="en" dirty="0">
                <a:latin typeface="Courier New"/>
                <a:ea typeface="Courier New"/>
                <a:cs typeface="Courier New"/>
                <a:sym typeface="Courier New"/>
              </a:rPr>
              <a:t>GCGCTGG</a:t>
            </a:r>
          </a:p>
          <a:p>
            <a:pPr lvl="1"/>
            <a:r>
              <a:rPr lang="en" dirty="0">
                <a:latin typeface="Courier New"/>
                <a:ea typeface="Courier New"/>
                <a:cs typeface="Courier New"/>
                <a:sym typeface="Courier New"/>
              </a:rPr>
              <a:t>GCGCTGC</a:t>
            </a:r>
          </a:p>
          <a:p>
            <a:pPr lvl="1"/>
            <a:r>
              <a:rPr lang="en" dirty="0">
                <a:latin typeface="Courier New"/>
                <a:ea typeface="Courier New"/>
                <a:cs typeface="Courier New"/>
                <a:sym typeface="Courier New"/>
              </a:rPr>
              <a:t>GTCATGG</a:t>
            </a:r>
          </a:p>
          <a:p>
            <a:pPr lvl="1"/>
            <a:r>
              <a:rPr lang="en" dirty="0">
                <a:latin typeface="Courier New"/>
                <a:ea typeface="Courier New"/>
                <a:cs typeface="Courier New"/>
                <a:sym typeface="Courier New"/>
              </a:rPr>
              <a:t>ATCATGG</a:t>
            </a:r>
          </a:p>
          <a:p>
            <a:pPr lvl="1"/>
            <a:r>
              <a:rPr lang="en" dirty="0">
                <a:latin typeface="Courier New"/>
                <a:ea typeface="Courier New"/>
                <a:cs typeface="Courier New"/>
                <a:sym typeface="Courier New"/>
              </a:rPr>
              <a:t>AGTATGA</a:t>
            </a:r>
          </a:p>
          <a:p>
            <a:pPr lvl="1"/>
            <a:r>
              <a:rPr lang="en" dirty="0">
                <a:latin typeface="Courier New"/>
                <a:ea typeface="Courier New"/>
                <a:cs typeface="Courier New"/>
                <a:sym typeface="Courier New"/>
              </a:rPr>
              <a:t>GTAGTGG</a:t>
            </a:r>
          </a:p>
        </p:txBody>
      </p:sp>
      <p:sp>
        <p:nvSpPr>
          <p:cNvPr id="6" name="Shape 355"/>
          <p:cNvSpPr txBox="1">
            <a:spLocks noGrp="1"/>
          </p:cNvSpPr>
          <p:nvPr>
            <p:ph type="title"/>
          </p:nvPr>
        </p:nvSpPr>
        <p:spPr>
          <a:xfrm>
            <a:off x="457200" y="274638"/>
            <a:ext cx="8229600" cy="1143000"/>
          </a:xfrm>
          <a:prstGeom prst="rect">
            <a:avLst/>
          </a:prstGeom>
        </p:spPr>
        <p:txBody>
          <a:bodyPr lIns="91425" tIns="91425" rIns="91425" bIns="91425" anchor="b" anchorCtr="0">
            <a:noAutofit/>
          </a:bodyPr>
          <a:lstStyle/>
          <a:p>
            <a:pPr lvl="0">
              <a:buClr>
                <a:srgbClr val="000000"/>
              </a:buClr>
              <a:buSzPct val="30555"/>
              <a:buFont typeface="Arial"/>
              <a:buNone/>
            </a:pPr>
            <a:r>
              <a:rPr lang="en" sz="3600" dirty="0"/>
              <a:t>A more realistic example: </a:t>
            </a:r>
            <a:br>
              <a:rPr lang="en" sz="3600" dirty="0"/>
            </a:br>
            <a:r>
              <a:rPr lang="en" sz="3600" dirty="0"/>
              <a:t>parsing a data file</a:t>
            </a:r>
          </a:p>
        </p:txBody>
      </p:sp>
    </p:spTree>
    <p:extLst>
      <p:ext uri="{BB962C8B-B14F-4D97-AF65-F5344CB8AC3E}">
        <p14:creationId xmlns:p14="http://schemas.microsoft.com/office/powerpoint/2010/main" val="1721831221"/>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Appendix</a:t>
            </a:r>
          </a:p>
        </p:txBody>
      </p:sp>
      <p:sp>
        <p:nvSpPr>
          <p:cNvPr id="7" name="Subtitle 6"/>
          <p:cNvSpPr>
            <a:spLocks noGrp="1"/>
          </p:cNvSpPr>
          <p:nvPr>
            <p:ph type="subTitle" idx="1"/>
          </p:nvPr>
        </p:nvSpPr>
        <p:spPr/>
        <p:txBody>
          <a:bodyPr>
            <a:normAutofit/>
          </a:bodyPr>
          <a:lstStyle/>
          <a:p>
            <a:r>
              <a:rPr lang="en-US" dirty="0"/>
              <a:t>Nested lists</a:t>
            </a:r>
          </a:p>
          <a:p>
            <a:r>
              <a:rPr lang="en-US" dirty="0"/>
              <a:t>List comprehensions</a:t>
            </a:r>
          </a:p>
          <a:p>
            <a:r>
              <a:rPr lang="en-US" dirty="0"/>
              <a:t>Examples of .insert() and .remove()</a:t>
            </a:r>
          </a:p>
        </p:txBody>
      </p:sp>
    </p:spTree>
    <p:extLst>
      <p:ext uri="{BB962C8B-B14F-4D97-AF65-F5344CB8AC3E}">
        <p14:creationId xmlns:p14="http://schemas.microsoft.com/office/powerpoint/2010/main" val="776372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prstGeom prst="rect">
            <a:avLst/>
          </a:prstGeom>
        </p:spPr>
        <p:txBody>
          <a:bodyPr lIns="91425" tIns="91425" rIns="91425" bIns="91425" anchor="b" anchorCtr="0">
            <a:noAutofit/>
          </a:bodyPr>
          <a:lstStyle/>
          <a:p>
            <a:pPr>
              <a:buNone/>
            </a:pPr>
            <a:r>
              <a:rPr lang="en"/>
              <a:t>Nested lists</a:t>
            </a:r>
          </a:p>
        </p:txBody>
      </p:sp>
      <p:sp>
        <p:nvSpPr>
          <p:cNvPr id="383" name="Shape 383"/>
          <p:cNvSpPr txBox="1">
            <a:spLocks noGrp="1"/>
          </p:cNvSpPr>
          <p:nvPr>
            <p:ph idx="1"/>
          </p:nvPr>
        </p:nvSpPr>
        <p:spPr>
          <a:prstGeom prst="rect">
            <a:avLst/>
          </a:prstGeom>
        </p:spPr>
        <p:txBody>
          <a:bodyPr lIns="91425" tIns="91425" rIns="91425" bIns="91425" anchor="t" anchorCtr="0">
            <a:noAutofit/>
          </a:bodyPr>
          <a:lstStyle/>
          <a:p>
            <a:pPr lvl="0" rtl="0">
              <a:buNone/>
            </a:pPr>
            <a:r>
              <a:rPr lang="en" sz="2400" dirty="0"/>
              <a:t>A list can hold pretty much anything, including other lists:</a:t>
            </a:r>
          </a:p>
          <a:p>
            <a:endParaRPr lang="en" sz="2400" dirty="0"/>
          </a:p>
          <a:p>
            <a:pPr marL="457200" lvl="0" indent="0" rtl="0">
              <a:buNone/>
            </a:pPr>
            <a:r>
              <a:rPr lang="en" sz="1400" dirty="0">
                <a:latin typeface="Courier New"/>
                <a:ea typeface="Courier New"/>
                <a:cs typeface="Courier New"/>
                <a:sym typeface="Courier New"/>
              </a:rPr>
              <a:t>&gt;&gt;&gt; geneList = [["uc007agk.1", "Rrs1"], ["uc007ahe.1", "Cops5"], ["uc007bgr.1", "Creb1"]]</a:t>
            </a:r>
          </a:p>
          <a:p>
            <a:endParaRPr lang="en" sz="1400" dirty="0">
              <a:latin typeface="Courier New"/>
              <a:ea typeface="Courier New"/>
              <a:cs typeface="Courier New"/>
              <a:sym typeface="Courier New"/>
            </a:endParaRPr>
          </a:p>
          <a:p>
            <a:endParaRPr lang="en" sz="1400" dirty="0">
              <a:latin typeface="Courier New"/>
              <a:ea typeface="Courier New"/>
              <a:cs typeface="Courier New"/>
              <a:sym typeface="Courier New"/>
            </a:endParaRPr>
          </a:p>
          <a:p>
            <a:endParaRPr lang="en" sz="1400" dirty="0">
              <a:latin typeface="Courier New"/>
              <a:ea typeface="Courier New"/>
              <a:cs typeface="Courier New"/>
              <a:sym typeface="Courier New"/>
            </a:endParaRPr>
          </a:p>
          <a:p>
            <a:pPr marL="457200" lvl="0" indent="0" rtl="0">
              <a:buNone/>
            </a:pPr>
            <a:r>
              <a:rPr lang="en" sz="1400" dirty="0">
                <a:latin typeface="Courier New"/>
                <a:ea typeface="Courier New"/>
                <a:cs typeface="Courier New"/>
                <a:sym typeface="Courier New"/>
              </a:rPr>
              <a:t>&gt;&gt;&gt; geneList[1]</a:t>
            </a:r>
          </a:p>
          <a:p>
            <a:pPr marL="457200" lvl="0" indent="0" rtl="0">
              <a:buNone/>
            </a:pPr>
            <a:r>
              <a:rPr lang="en" sz="1400" dirty="0">
                <a:latin typeface="Courier New"/>
                <a:ea typeface="Courier New"/>
                <a:cs typeface="Courier New"/>
                <a:sym typeface="Courier New"/>
              </a:rPr>
              <a:t>['uc007ahe.1', 'Cops5']</a:t>
            </a:r>
          </a:p>
          <a:p>
            <a:pPr marL="457200" lvl="0" indent="0" rtl="0">
              <a:buNone/>
            </a:pPr>
            <a:r>
              <a:rPr lang="en" sz="1400" dirty="0">
                <a:latin typeface="Courier New"/>
                <a:ea typeface="Courier New"/>
                <a:cs typeface="Courier New"/>
                <a:sym typeface="Courier New"/>
              </a:rPr>
              <a:t>&gt;&gt;&gt; geneList[1][0]</a:t>
            </a:r>
          </a:p>
          <a:p>
            <a:pPr marL="457200" lvl="0" indent="0" rtl="0">
              <a:buNone/>
            </a:pPr>
            <a:r>
              <a:rPr lang="en" sz="1400" dirty="0">
                <a:latin typeface="Courier New"/>
                <a:ea typeface="Courier New"/>
                <a:cs typeface="Courier New"/>
                <a:sym typeface="Courier New"/>
              </a:rPr>
              <a:t>'uc007ahe.1'</a:t>
            </a:r>
          </a:p>
          <a:p>
            <a:endParaRPr lang="en" sz="1400" dirty="0">
              <a:latin typeface="Courier New"/>
              <a:ea typeface="Courier New"/>
              <a:cs typeface="Courier New"/>
              <a:sym typeface="Courier New"/>
            </a:endParaRPr>
          </a:p>
          <a:p>
            <a:pPr marL="0" lvl="0" indent="0" rtl="0">
              <a:buNone/>
            </a:pPr>
            <a:r>
              <a:rPr lang="en" sz="2400" dirty="0"/>
              <a:t>You can access individual items in a list of lists using double indexing: </a:t>
            </a:r>
            <a:r>
              <a:rPr lang="en" sz="2400" dirty="0">
                <a:latin typeface="Courier New"/>
                <a:ea typeface="Courier New"/>
                <a:cs typeface="Courier New"/>
                <a:sym typeface="Courier New"/>
              </a:rPr>
              <a:t>list[index][subindex]</a:t>
            </a:r>
          </a:p>
          <a:p>
            <a:endParaRPr lang="en" sz="2400" dirty="0">
              <a:latin typeface="Courier New"/>
              <a:ea typeface="Courier New"/>
              <a:cs typeface="Courier New"/>
              <a:sym typeface="Courier New"/>
            </a:endParaRPr>
          </a:p>
        </p:txBody>
      </p:sp>
      <p:sp>
        <p:nvSpPr>
          <p:cNvPr id="384" name="Shape 384"/>
          <p:cNvSpPr/>
          <p:nvPr/>
        </p:nvSpPr>
        <p:spPr>
          <a:xfrm>
            <a:off x="1862137" y="3043237"/>
            <a:ext cx="5419725" cy="619125"/>
          </a:xfrm>
          <a:prstGeom prst="rect">
            <a:avLst/>
          </a:prstGeom>
          <a:blipFill>
            <a:blip r:embed="rId3"/>
            <a:stretch>
              <a:fillRect/>
            </a:stretch>
          </a:blipFill>
          <a:ln>
            <a:noFill/>
          </a:ln>
        </p:spPr>
      </p:sp>
      <p:sp>
        <p:nvSpPr>
          <p:cNvPr id="385" name="Shape 385"/>
          <p:cNvSpPr/>
          <p:nvPr/>
        </p:nvSpPr>
        <p:spPr>
          <a:xfrm rot="10800000" flipH="1">
            <a:off x="1208737" y="3173437"/>
            <a:ext cx="558599" cy="326099"/>
          </a:xfrm>
          <a:prstGeom prst="bentArrow">
            <a:avLst>
              <a:gd name="adj1" fmla="val 25000"/>
              <a:gd name="adj2" fmla="val 25000"/>
              <a:gd name="adj3" fmla="val 25000"/>
              <a:gd name="adj4" fmla="val 4375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016544937"/>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list?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Last time we used </a:t>
            </a:r>
            <a:r>
              <a:rPr lang="en-US" sz="2800" dirty="0">
                <a:latin typeface="Courier New" pitchFamily="49" charset="0"/>
                <a:cs typeface="Courier New" pitchFamily="49" charset="0"/>
              </a:rPr>
              <a:t>range()</a:t>
            </a:r>
            <a:r>
              <a:rPr lang="en-US" dirty="0"/>
              <a:t> to create </a:t>
            </a:r>
            <a:r>
              <a:rPr lang="en-US" sz="2800" dirty="0">
                <a:latin typeface="Courier New" pitchFamily="49" charset="0"/>
                <a:cs typeface="Courier New" pitchFamily="49" charset="0"/>
              </a:rPr>
              <a:t>for</a:t>
            </a:r>
            <a:r>
              <a:rPr lang="en-US" dirty="0"/>
              <a:t> loops.</a:t>
            </a:r>
          </a:p>
          <a:p>
            <a:pPr marL="0" indent="0">
              <a:buNone/>
            </a:pPr>
            <a:r>
              <a:rPr lang="en-US" dirty="0"/>
              <a:t>In fact, we can use any list to create </a:t>
            </a:r>
            <a:r>
              <a:rPr lang="en-US" sz="2800" dirty="0">
                <a:latin typeface="Courier New" pitchFamily="49" charset="0"/>
                <a:cs typeface="Courier New" pitchFamily="49" charset="0"/>
              </a:rPr>
              <a:t>for</a:t>
            </a:r>
            <a:r>
              <a:rPr lang="en-US" dirty="0"/>
              <a:t> loops!</a:t>
            </a:r>
          </a:p>
          <a:p>
            <a:pPr marL="0" indent="0">
              <a:buNone/>
            </a:pPr>
            <a:endParaRPr lang="en-US" dirty="0"/>
          </a:p>
          <a:p>
            <a:pPr marL="0" indent="0">
              <a:buNone/>
            </a:pPr>
            <a:r>
              <a:rPr lang="en-US" sz="2400" dirty="0">
                <a:solidFill>
                  <a:srgbClr val="0070C0"/>
                </a:solidFill>
                <a:latin typeface="Courier New" pitchFamily="49" charset="0"/>
                <a:cs typeface="Courier New" pitchFamily="49" charset="0"/>
              </a:rPr>
              <a:t>for</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r>
              <a:rPr lang="en-US" sz="2400" dirty="0">
                <a:solidFill>
                  <a:srgbClr val="0070C0"/>
                </a:solidFill>
                <a:latin typeface="Courier New" pitchFamily="49" charset="0"/>
                <a:cs typeface="Courier New" pitchFamily="49" charset="0"/>
              </a:rPr>
              <a:t>in</a:t>
            </a:r>
            <a:r>
              <a:rPr lang="en-US" sz="2400" dirty="0">
                <a:latin typeface="Courier New" pitchFamily="49" charset="0"/>
                <a:cs typeface="Courier New" pitchFamily="49" charset="0"/>
              </a:rPr>
              <a:t> [1, 20, 3, 19, 6]:</a:t>
            </a:r>
          </a:p>
          <a:p>
            <a:pPr marL="0" indent="0">
              <a:buNone/>
            </a:pPr>
            <a:r>
              <a:rPr lang="en-US" sz="2400" dirty="0">
                <a:latin typeface="Courier New" pitchFamily="49" charset="0"/>
                <a:cs typeface="Courier New" pitchFamily="49" charset="0"/>
              </a:rPr>
              <a:t>    </a:t>
            </a:r>
            <a:r>
              <a:rPr lang="en-US" sz="2400" dirty="0">
                <a:solidFill>
                  <a:srgbClr val="0070C0"/>
                </a:solidFill>
                <a:latin typeface="Courier New" pitchFamily="49" charset="0"/>
                <a:cs typeface="Courier New" pitchFamily="49" charset="0"/>
              </a:rPr>
              <a:t>print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i</a:t>
            </a:r>
            <a:endParaRPr lang="en-US" sz="2400" dirty="0">
              <a:latin typeface="Courier New" pitchFamily="49" charset="0"/>
              <a:cs typeface="Courier New" pitchFamily="49" charset="0"/>
            </a:endParaRPr>
          </a:p>
          <a:p>
            <a:pPr marL="0" indent="0">
              <a:buNone/>
            </a:pPr>
            <a:endParaRPr lang="en-US" dirty="0">
              <a:latin typeface="Courier New" pitchFamily="49" charset="0"/>
              <a:cs typeface="Courier New" pitchFamily="49" charset="0"/>
            </a:endParaRPr>
          </a:p>
          <a:p>
            <a:pPr marL="0" indent="0">
              <a:buNone/>
            </a:pPr>
            <a:r>
              <a:rPr lang="en-US" dirty="0">
                <a:cs typeface="Courier New" pitchFamily="49" charset="0"/>
              </a:rPr>
              <a:t>Output:</a:t>
            </a:r>
          </a:p>
          <a:p>
            <a:pPr marL="400050" lvl="1" indent="0">
              <a:buNone/>
            </a:pPr>
            <a:r>
              <a:rPr lang="en-US" sz="2000" dirty="0">
                <a:latin typeface="Courier New" pitchFamily="49" charset="0"/>
                <a:cs typeface="Courier New" pitchFamily="49" charset="0"/>
              </a:rPr>
              <a:t>1</a:t>
            </a:r>
          </a:p>
          <a:p>
            <a:pPr marL="400050" lvl="1" indent="0">
              <a:buNone/>
            </a:pPr>
            <a:r>
              <a:rPr lang="en-US" sz="2000" dirty="0">
                <a:latin typeface="Courier New" pitchFamily="49" charset="0"/>
                <a:cs typeface="Courier New" pitchFamily="49" charset="0"/>
              </a:rPr>
              <a:t>20</a:t>
            </a:r>
          </a:p>
          <a:p>
            <a:pPr marL="400050" lvl="1" indent="0">
              <a:buNone/>
            </a:pPr>
            <a:r>
              <a:rPr lang="en-US" sz="2000" dirty="0">
                <a:latin typeface="Courier New" pitchFamily="49" charset="0"/>
                <a:cs typeface="Courier New" pitchFamily="49" charset="0"/>
              </a:rPr>
              <a:t>3</a:t>
            </a:r>
          </a:p>
          <a:p>
            <a:pPr marL="400050" lvl="1" indent="0">
              <a:buNone/>
            </a:pPr>
            <a:r>
              <a:rPr lang="en-US" sz="2000" dirty="0">
                <a:latin typeface="Courier New" pitchFamily="49" charset="0"/>
                <a:cs typeface="Courier New" pitchFamily="49" charset="0"/>
              </a:rPr>
              <a:t>19</a:t>
            </a:r>
          </a:p>
          <a:p>
            <a:pPr marL="400050" lvl="1" indent="0">
              <a:buNone/>
            </a:pPr>
            <a:r>
              <a:rPr lang="en-US" sz="2000" dirty="0">
                <a:latin typeface="Courier New" pitchFamily="49" charset="0"/>
                <a:cs typeface="Courier New" pitchFamily="49" charset="0"/>
              </a:rPr>
              <a:t>6</a:t>
            </a:r>
          </a:p>
          <a:p>
            <a:pPr marL="800100" lvl="2" indent="0">
              <a:buNone/>
            </a:pP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954732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prstGeom prst="rect">
            <a:avLst/>
          </a:prstGeom>
        </p:spPr>
        <p:txBody>
          <a:bodyPr lIns="91425" tIns="91425" rIns="91425" bIns="91425" anchor="b" anchorCtr="0">
            <a:noAutofit/>
          </a:bodyPr>
          <a:lstStyle/>
          <a:p>
            <a:pPr>
              <a:buNone/>
            </a:pPr>
            <a:r>
              <a:rPr lang="en" dirty="0"/>
              <a:t>List comprehensions (advanced)</a:t>
            </a:r>
          </a:p>
        </p:txBody>
      </p:sp>
      <p:sp>
        <p:nvSpPr>
          <p:cNvPr id="391" name="Shape 391"/>
          <p:cNvSpPr txBox="1">
            <a:spLocks noGrp="1"/>
          </p:cNvSpPr>
          <p:nvPr>
            <p:ph idx="1"/>
          </p:nvPr>
        </p:nvSpPr>
        <p:spPr>
          <a:prstGeom prst="rect">
            <a:avLst/>
          </a:prstGeom>
        </p:spPr>
        <p:txBody>
          <a:bodyPr lIns="91425" tIns="91425" rIns="91425" bIns="91425" anchor="t" anchorCtr="0">
            <a:noAutofit/>
          </a:bodyPr>
          <a:lstStyle/>
          <a:p>
            <a:pPr lvl="0" rtl="0">
              <a:buNone/>
            </a:pPr>
            <a:r>
              <a:rPr lang="en" sz="2400"/>
              <a:t>A list comprehension is just a quick, concise way of performing operations on the elements of a list. Returns a new list with the modified elements.</a:t>
            </a:r>
          </a:p>
          <a:p>
            <a:endParaRPr lang="en" sz="2400"/>
          </a:p>
          <a:p>
            <a:pPr lvl="0" rtl="0">
              <a:buNone/>
            </a:pPr>
            <a:r>
              <a:rPr lang="en" sz="2400"/>
              <a:t>Syntax:</a:t>
            </a:r>
          </a:p>
          <a:p>
            <a:pPr marL="457200" lvl="0" indent="0" rtl="0">
              <a:buNone/>
            </a:pPr>
            <a:r>
              <a:rPr lang="en" sz="1400">
                <a:latin typeface="Courier New"/>
                <a:ea typeface="Courier New"/>
                <a:cs typeface="Courier New"/>
                <a:sym typeface="Courier New"/>
              </a:rPr>
              <a:t>newList = [</a:t>
            </a:r>
            <a:r>
              <a:rPr lang="en" sz="1400" i="1">
                <a:latin typeface="Courier New"/>
                <a:ea typeface="Courier New"/>
                <a:cs typeface="Courier New"/>
                <a:sym typeface="Courier New"/>
              </a:rPr>
              <a:t>expression</a:t>
            </a:r>
            <a:r>
              <a:rPr lang="en" sz="1400">
                <a:latin typeface="Courier New"/>
                <a:ea typeface="Courier New"/>
                <a:cs typeface="Courier New"/>
                <a:sym typeface="Courier New"/>
              </a:rPr>
              <a:t> </a:t>
            </a:r>
            <a:r>
              <a:rPr lang="en" sz="1400" b="1">
                <a:latin typeface="Courier New"/>
                <a:ea typeface="Courier New"/>
                <a:cs typeface="Courier New"/>
                <a:sym typeface="Courier New"/>
              </a:rPr>
              <a:t>for</a:t>
            </a:r>
            <a:r>
              <a:rPr lang="en" sz="1400">
                <a:latin typeface="Courier New"/>
                <a:ea typeface="Courier New"/>
                <a:cs typeface="Courier New"/>
                <a:sym typeface="Courier New"/>
              </a:rPr>
              <a:t> </a:t>
            </a:r>
            <a:r>
              <a:rPr lang="en" sz="1400" i="1">
                <a:latin typeface="Courier New"/>
                <a:ea typeface="Courier New"/>
                <a:cs typeface="Courier New"/>
                <a:sym typeface="Courier New"/>
              </a:rPr>
              <a:t>item</a:t>
            </a:r>
            <a:r>
              <a:rPr lang="en" sz="1400">
                <a:latin typeface="Courier New"/>
                <a:ea typeface="Courier New"/>
                <a:cs typeface="Courier New"/>
                <a:sym typeface="Courier New"/>
              </a:rPr>
              <a:t> </a:t>
            </a:r>
            <a:r>
              <a:rPr lang="en" sz="1400" b="1">
                <a:latin typeface="Courier New"/>
                <a:ea typeface="Courier New"/>
                <a:cs typeface="Courier New"/>
                <a:sym typeface="Courier New"/>
              </a:rPr>
              <a:t>in</a:t>
            </a:r>
            <a:r>
              <a:rPr lang="en" sz="1400">
                <a:latin typeface="Courier New"/>
                <a:ea typeface="Courier New"/>
                <a:cs typeface="Courier New"/>
                <a:sym typeface="Courier New"/>
              </a:rPr>
              <a:t> </a:t>
            </a:r>
            <a:r>
              <a:rPr lang="en" sz="1400" i="1">
                <a:latin typeface="Courier New"/>
                <a:ea typeface="Courier New"/>
                <a:cs typeface="Courier New"/>
                <a:sym typeface="Courier New"/>
              </a:rPr>
              <a:t>list</a:t>
            </a:r>
            <a:r>
              <a:rPr lang="en" sz="1400">
                <a:latin typeface="Courier New"/>
                <a:ea typeface="Courier New"/>
                <a:cs typeface="Courier New"/>
                <a:sym typeface="Courier New"/>
              </a:rPr>
              <a:t> </a:t>
            </a:r>
            <a:r>
              <a:rPr lang="en" sz="1400" b="1">
                <a:latin typeface="Courier New"/>
                <a:ea typeface="Courier New"/>
                <a:cs typeface="Courier New"/>
                <a:sym typeface="Courier New"/>
              </a:rPr>
              <a:t>if</a:t>
            </a:r>
            <a:r>
              <a:rPr lang="en" sz="1400">
                <a:latin typeface="Courier New"/>
                <a:ea typeface="Courier New"/>
                <a:cs typeface="Courier New"/>
                <a:sym typeface="Courier New"/>
              </a:rPr>
              <a:t> </a:t>
            </a:r>
            <a:r>
              <a:rPr lang="en" sz="1400" i="1">
                <a:latin typeface="Courier New"/>
                <a:ea typeface="Courier New"/>
                <a:cs typeface="Courier New"/>
                <a:sym typeface="Courier New"/>
              </a:rPr>
              <a:t>condition</a:t>
            </a:r>
            <a:r>
              <a:rPr lang="en" sz="1400">
                <a:latin typeface="Courier New"/>
                <a:ea typeface="Courier New"/>
                <a:cs typeface="Courier New"/>
                <a:sym typeface="Courier New"/>
              </a:rPr>
              <a:t>]</a:t>
            </a:r>
          </a:p>
          <a:p>
            <a:endParaRPr lang="en" sz="1400">
              <a:latin typeface="Courier New"/>
              <a:ea typeface="Courier New"/>
              <a:cs typeface="Courier New"/>
              <a:sym typeface="Courier New"/>
            </a:endParaRPr>
          </a:p>
          <a:p>
            <a:pPr marL="0" lvl="0" indent="0" rtl="0">
              <a:buNone/>
            </a:pPr>
            <a:r>
              <a:rPr lang="en" sz="2400"/>
              <a:t>Example:</a:t>
            </a:r>
          </a:p>
          <a:p>
            <a:pPr marL="457200" lvl="0" indent="0" rtl="0">
              <a:buNone/>
            </a:pPr>
            <a:r>
              <a:rPr lang="en" sz="1400">
                <a:latin typeface="Courier New"/>
                <a:ea typeface="Courier New"/>
                <a:cs typeface="Courier New"/>
                <a:sym typeface="Courier New"/>
              </a:rPr>
              <a:t>&gt;&gt;&gt; myList = [1, 2, 3, 4, 5]</a:t>
            </a:r>
          </a:p>
          <a:p>
            <a:pPr marL="457200" lvl="0" indent="0" rtl="0">
              <a:buNone/>
            </a:pPr>
            <a:r>
              <a:rPr lang="en" sz="1400">
                <a:latin typeface="Courier New"/>
                <a:ea typeface="Courier New"/>
                <a:cs typeface="Courier New"/>
                <a:sym typeface="Courier New"/>
              </a:rPr>
              <a:t>&gt;&gt;&gt; newList = [i * 2 for i in myList]</a:t>
            </a:r>
          </a:p>
          <a:p>
            <a:pPr marL="457200" lvl="0" indent="0" rtl="0">
              <a:buNone/>
            </a:pPr>
            <a:r>
              <a:rPr lang="en" sz="1400">
                <a:latin typeface="Courier New"/>
                <a:ea typeface="Courier New"/>
                <a:cs typeface="Courier New"/>
                <a:sym typeface="Courier New"/>
              </a:rPr>
              <a:t>&gt;&gt;&gt; newList</a:t>
            </a:r>
          </a:p>
          <a:p>
            <a:pPr marL="457200" lvl="0" indent="0" rtl="0">
              <a:buNone/>
            </a:pPr>
            <a:r>
              <a:rPr lang="en" sz="1400">
                <a:latin typeface="Courier New"/>
                <a:ea typeface="Courier New"/>
                <a:cs typeface="Courier New"/>
                <a:sym typeface="Courier New"/>
              </a:rPr>
              <a:t>[2, 4, 6, 8, 10]</a:t>
            </a:r>
          </a:p>
          <a:p>
            <a:pPr marL="457200" lvl="0" indent="0" rtl="0">
              <a:buNone/>
            </a:pPr>
            <a:r>
              <a:rPr lang="en" sz="1400">
                <a:latin typeface="Courier New"/>
                <a:ea typeface="Courier New"/>
                <a:cs typeface="Courier New"/>
                <a:sym typeface="Courier New"/>
              </a:rPr>
              <a:t>&gt;&gt;&gt; newList = [i * 2 for i in myList if i &gt; 3]</a:t>
            </a:r>
          </a:p>
          <a:p>
            <a:pPr marL="457200" lvl="0" indent="0" rtl="0">
              <a:buNone/>
            </a:pPr>
            <a:r>
              <a:rPr lang="en" sz="1400">
                <a:latin typeface="Courier New"/>
                <a:ea typeface="Courier New"/>
                <a:cs typeface="Courier New"/>
                <a:sym typeface="Courier New"/>
              </a:rPr>
              <a:t>&gt;&gt;&gt; newList</a:t>
            </a:r>
          </a:p>
          <a:p>
            <a:pPr marL="457200" lvl="0" indent="0" rtl="0">
              <a:buNone/>
            </a:pPr>
            <a:r>
              <a:rPr lang="en" sz="1400">
                <a:latin typeface="Courier New"/>
                <a:ea typeface="Courier New"/>
                <a:cs typeface="Courier New"/>
                <a:sym typeface="Courier New"/>
              </a:rPr>
              <a:t>[8, 10]</a:t>
            </a:r>
          </a:p>
        </p:txBody>
      </p:sp>
    </p:spTree>
    <p:extLst>
      <p:ext uri="{BB962C8B-B14F-4D97-AF65-F5344CB8AC3E}">
        <p14:creationId xmlns:p14="http://schemas.microsoft.com/office/powerpoint/2010/main" val="1426527027"/>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List comprehensions (advanced)</a:t>
            </a:r>
          </a:p>
        </p:txBody>
      </p:sp>
      <p:sp>
        <p:nvSpPr>
          <p:cNvPr id="397" name="Shape 397"/>
          <p:cNvSpPr txBox="1">
            <a:spLocks noGrp="1"/>
          </p:cNvSpPr>
          <p:nvPr>
            <p:ph idx="1"/>
          </p:nvPr>
        </p:nvSpPr>
        <p:spPr>
          <a:prstGeom prst="rect">
            <a:avLst/>
          </a:prstGeom>
        </p:spPr>
        <p:txBody>
          <a:bodyPr lIns="91425" tIns="91425" rIns="91425" bIns="91425" anchor="t" anchorCtr="0">
            <a:noAutofit/>
          </a:bodyPr>
          <a:lstStyle/>
          <a:p>
            <a:pPr lvl="0" rtl="0">
              <a:buNone/>
            </a:pPr>
            <a:r>
              <a:rPr lang="en" sz="2400" dirty="0"/>
              <a:t>Almost any function can be used as the </a:t>
            </a:r>
            <a:r>
              <a:rPr lang="en" sz="2400" i="1" dirty="0"/>
              <a:t>expression</a:t>
            </a:r>
            <a:r>
              <a:rPr lang="en" sz="2400" dirty="0"/>
              <a:t> part:</a:t>
            </a:r>
          </a:p>
          <a:p>
            <a:endParaRPr lang="en" sz="2400" dirty="0"/>
          </a:p>
          <a:p>
            <a:pPr marL="457200" lvl="0" indent="0" rtl="0">
              <a:buNone/>
            </a:pPr>
            <a:r>
              <a:rPr lang="en" sz="1400" dirty="0">
                <a:latin typeface="Courier New"/>
                <a:ea typeface="Courier New"/>
                <a:cs typeface="Courier New"/>
                <a:sym typeface="Courier New"/>
              </a:rPr>
              <a:t>&gt;&gt;&gt; myList = ["Joe", "Sally", "George", "Mike"]</a:t>
            </a:r>
          </a:p>
          <a:p>
            <a:pPr marL="457200" lvl="0" indent="0" rtl="0">
              <a:buNone/>
            </a:pPr>
            <a:r>
              <a:rPr lang="en" sz="1400" dirty="0">
                <a:latin typeface="Courier New"/>
                <a:ea typeface="Courier New"/>
                <a:cs typeface="Courier New"/>
                <a:sym typeface="Courier New"/>
              </a:rPr>
              <a:t>&gt;&gt;&gt; [len(i) for i in myList]</a:t>
            </a:r>
          </a:p>
          <a:p>
            <a:pPr marL="457200" lvl="0" indent="0" rtl="0">
              <a:buNone/>
            </a:pPr>
            <a:r>
              <a:rPr lang="en" sz="1400" dirty="0">
                <a:latin typeface="Courier New"/>
                <a:ea typeface="Courier New"/>
                <a:cs typeface="Courier New"/>
                <a:sym typeface="Courier New"/>
              </a:rPr>
              <a:t>[3, 5, 6, 4]</a:t>
            </a:r>
          </a:p>
          <a:p>
            <a:pPr marL="457200" lvl="0" indent="0" rtl="0">
              <a:buNone/>
            </a:pPr>
            <a:r>
              <a:rPr lang="en" sz="1400" dirty="0">
                <a:latin typeface="Courier New"/>
                <a:ea typeface="Courier New"/>
                <a:cs typeface="Courier New"/>
                <a:sym typeface="Courier New"/>
              </a:rPr>
              <a:t>&gt;&gt;&gt;</a:t>
            </a:r>
          </a:p>
          <a:p>
            <a:pPr marL="457200" lvl="0" indent="0" rtl="0">
              <a:buNone/>
            </a:pPr>
            <a:r>
              <a:rPr lang="en" sz="1400" dirty="0">
                <a:latin typeface="Courier New"/>
                <a:ea typeface="Courier New"/>
                <a:cs typeface="Courier New"/>
                <a:sym typeface="Courier New"/>
              </a:rPr>
              <a:t>&gt;&gt;&gt; [i.upper() for i in myList]</a:t>
            </a:r>
          </a:p>
          <a:p>
            <a:pPr marL="457200" lvl="0" indent="0" rtl="0">
              <a:buNone/>
            </a:pPr>
            <a:r>
              <a:rPr lang="en" sz="1400" dirty="0">
                <a:latin typeface="Courier New"/>
                <a:ea typeface="Courier New"/>
                <a:cs typeface="Courier New"/>
                <a:sym typeface="Courier New"/>
              </a:rPr>
              <a:t>['JOE', 'SALLY', 'GEORGE', 'MIKE']</a:t>
            </a:r>
          </a:p>
          <a:p>
            <a:pPr marL="457200" lvl="0" indent="0" rtl="0">
              <a:buNone/>
            </a:pPr>
            <a:r>
              <a:rPr lang="en" sz="1400" dirty="0">
                <a:latin typeface="Courier New"/>
                <a:ea typeface="Courier New"/>
                <a:cs typeface="Courier New"/>
                <a:sym typeface="Courier New"/>
              </a:rPr>
              <a:t>&gt;&gt;&gt;</a:t>
            </a:r>
          </a:p>
          <a:p>
            <a:pPr marL="457200" lvl="0" indent="0" rtl="0">
              <a:buNone/>
            </a:pPr>
            <a:r>
              <a:rPr lang="en" sz="1400" dirty="0">
                <a:latin typeface="Courier New"/>
                <a:ea typeface="Courier New"/>
                <a:cs typeface="Courier New"/>
                <a:sym typeface="Courier New"/>
              </a:rPr>
              <a:t>&gt;&gt;&gt; [(i == "George") for i in myList]</a:t>
            </a:r>
          </a:p>
          <a:p>
            <a:pPr marL="457200" lvl="0" indent="0" rtl="0">
              <a:buNone/>
            </a:pPr>
            <a:r>
              <a:rPr lang="en" sz="1400" dirty="0">
                <a:latin typeface="Courier New"/>
                <a:ea typeface="Courier New"/>
                <a:cs typeface="Courier New"/>
                <a:sym typeface="Courier New"/>
              </a:rPr>
              <a:t>[False, False, True, False]</a:t>
            </a:r>
          </a:p>
          <a:p>
            <a:pPr marL="457200" lvl="0" indent="0" rtl="0">
              <a:buNone/>
            </a:pPr>
            <a:r>
              <a:rPr lang="en" sz="1400" dirty="0">
                <a:latin typeface="Courier New"/>
                <a:ea typeface="Courier New"/>
                <a:cs typeface="Courier New"/>
                <a:sym typeface="Courier New"/>
              </a:rPr>
              <a:t>&gt;&gt;&gt;</a:t>
            </a:r>
          </a:p>
          <a:p>
            <a:pPr marL="457200" lvl="0" indent="0" rtl="0">
              <a:buNone/>
            </a:pPr>
            <a:r>
              <a:rPr lang="en" sz="1400" dirty="0">
                <a:latin typeface="Courier New"/>
                <a:ea typeface="Courier New"/>
                <a:cs typeface="Courier New"/>
                <a:sym typeface="Courier New"/>
              </a:rPr>
              <a:t>&gt;&gt;&gt; [print(i) for i in myList]</a:t>
            </a:r>
          </a:p>
          <a:p>
            <a:pPr marL="457200" lvl="0" indent="0" rtl="0">
              <a:buNone/>
            </a:pPr>
            <a:r>
              <a:rPr lang="en" sz="1400" dirty="0">
                <a:latin typeface="Courier New"/>
                <a:ea typeface="Courier New"/>
                <a:cs typeface="Courier New"/>
                <a:sym typeface="Courier New"/>
              </a:rPr>
              <a:t>  File "&lt;stdin&gt;", line 1</a:t>
            </a:r>
          </a:p>
          <a:p>
            <a:pPr marL="457200" lvl="0" indent="0" rtl="0">
              <a:buNone/>
            </a:pPr>
            <a:r>
              <a:rPr lang="en" sz="1400" dirty="0">
                <a:latin typeface="Courier New"/>
                <a:ea typeface="Courier New"/>
                <a:cs typeface="Courier New"/>
                <a:sym typeface="Courier New"/>
              </a:rPr>
              <a:t>    [print(i) for i in myList]</a:t>
            </a:r>
          </a:p>
          <a:p>
            <a:pPr marL="457200" lvl="0" indent="0" rtl="0">
              <a:buNone/>
            </a:pPr>
            <a:r>
              <a:rPr lang="en" sz="1400" dirty="0">
                <a:latin typeface="Courier New"/>
                <a:ea typeface="Courier New"/>
                <a:cs typeface="Courier New"/>
                <a:sym typeface="Courier New"/>
              </a:rPr>
              <a:t>         ^</a:t>
            </a:r>
          </a:p>
          <a:p>
            <a:pPr marL="457200" lvl="0" indent="0" rtl="0">
              <a:buNone/>
            </a:pPr>
            <a:r>
              <a:rPr lang="en" sz="1400" dirty="0">
                <a:latin typeface="Courier New"/>
                <a:ea typeface="Courier New"/>
                <a:cs typeface="Courier New"/>
                <a:sym typeface="Courier New"/>
              </a:rPr>
              <a:t>SyntaxError: invalid syntax</a:t>
            </a:r>
          </a:p>
          <a:p>
            <a:endParaRPr lang="en" sz="1400" dirty="0">
              <a:latin typeface="Courier New"/>
              <a:ea typeface="Courier New"/>
              <a:cs typeface="Courier New"/>
              <a:sym typeface="Courier New"/>
            </a:endParaRPr>
          </a:p>
          <a:p>
            <a:endParaRPr lang="en" sz="1400" dirty="0">
              <a:latin typeface="Courier New"/>
              <a:ea typeface="Courier New"/>
              <a:cs typeface="Courier New"/>
              <a:sym typeface="Courier New"/>
            </a:endParaRPr>
          </a:p>
        </p:txBody>
      </p:sp>
      <p:sp>
        <p:nvSpPr>
          <p:cNvPr id="398" name="Shape 398"/>
          <p:cNvSpPr txBox="1"/>
          <p:nvPr/>
        </p:nvSpPr>
        <p:spPr>
          <a:xfrm>
            <a:off x="5692800" y="5512200"/>
            <a:ext cx="2994000" cy="10557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buNone/>
            </a:pPr>
            <a:r>
              <a:rPr lang="en" sz="1400" b="1" dirty="0"/>
              <a:t>Why doesn't this work?</a:t>
            </a:r>
          </a:p>
          <a:p>
            <a:pPr>
              <a:buNone/>
            </a:pPr>
            <a:r>
              <a:rPr lang="en" sz="1400" dirty="0"/>
              <a:t>The </a:t>
            </a:r>
            <a:r>
              <a:rPr lang="en" sz="1400" i="1" dirty="0"/>
              <a:t>expression</a:t>
            </a:r>
            <a:r>
              <a:rPr lang="en" sz="1400" dirty="0"/>
              <a:t> must return something that can be assigned to a list, which </a:t>
            </a:r>
            <a:r>
              <a:rPr lang="en" sz="1400" dirty="0">
                <a:latin typeface="Courier New"/>
                <a:ea typeface="Courier New"/>
                <a:cs typeface="Courier New"/>
                <a:sym typeface="Courier New"/>
              </a:rPr>
              <a:t>print</a:t>
            </a:r>
            <a:r>
              <a:rPr lang="en" sz="1400" dirty="0"/>
              <a:t> does not do.</a:t>
            </a:r>
          </a:p>
        </p:txBody>
      </p:sp>
      <p:cxnSp>
        <p:nvCxnSpPr>
          <p:cNvPr id="399" name="Shape 399"/>
          <p:cNvCxnSpPr/>
          <p:nvPr/>
        </p:nvCxnSpPr>
        <p:spPr>
          <a:xfrm rot="10800000">
            <a:off x="4454400" y="6040050"/>
            <a:ext cx="1085999" cy="0"/>
          </a:xfrm>
          <a:prstGeom prst="straightConnector1">
            <a:avLst/>
          </a:prstGeom>
          <a:noFill/>
          <a:ln w="1905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3576579801"/>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Inserting into a list: </a:t>
            </a:r>
            <a:r>
              <a:rPr lang="en">
                <a:latin typeface="Courier New"/>
                <a:ea typeface="Courier New"/>
                <a:cs typeface="Courier New"/>
                <a:sym typeface="Courier New"/>
              </a:rPr>
              <a:t>.insert()</a:t>
            </a:r>
          </a:p>
        </p:txBody>
      </p:sp>
      <p:sp>
        <p:nvSpPr>
          <p:cNvPr id="204" name="Shape 20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Purpose:</a:t>
            </a:r>
          </a:p>
          <a:p>
            <a:pPr marL="457200" lvl="0" indent="0" rtl="0">
              <a:buClr>
                <a:srgbClr val="000000"/>
              </a:buClr>
              <a:buSzPct val="36666"/>
              <a:buFont typeface="Arial"/>
              <a:buNone/>
            </a:pPr>
            <a:r>
              <a:rPr lang="en" dirty="0"/>
              <a:t>Insert new element at specified index. All elements after will be pushed back one index.</a:t>
            </a:r>
          </a:p>
          <a:p>
            <a:pPr lvl="0" rtl="0">
              <a:buClr>
                <a:srgbClr val="000000"/>
              </a:buClr>
              <a:buSzPct val="36666"/>
              <a:buFont typeface="Arial"/>
              <a:buNone/>
            </a:pPr>
            <a:r>
              <a:rPr lang="en" dirty="0"/>
              <a:t>Syntax:</a:t>
            </a:r>
          </a:p>
          <a:p>
            <a:pPr marL="457200" lvl="0" indent="0" rtl="0">
              <a:buClr>
                <a:srgbClr val="000000"/>
              </a:buClr>
              <a:buSzPct val="61111"/>
              <a:buFont typeface="Arial"/>
              <a:buNone/>
            </a:pPr>
            <a:r>
              <a:rPr lang="en" sz="1800" dirty="0">
                <a:latin typeface="Courier New"/>
                <a:ea typeface="Courier New"/>
                <a:cs typeface="Courier New"/>
                <a:sym typeface="Courier New"/>
              </a:rPr>
              <a:t>list.insert(</a:t>
            </a:r>
            <a:r>
              <a:rPr lang="en" sz="1800" i="1" dirty="0">
                <a:latin typeface="Courier New"/>
                <a:ea typeface="Courier New"/>
                <a:cs typeface="Courier New"/>
                <a:sym typeface="Courier New"/>
              </a:rPr>
              <a:t>index</a:t>
            </a:r>
            <a:r>
              <a:rPr lang="en" sz="1800" dirty="0">
                <a:latin typeface="Courier New"/>
                <a:ea typeface="Courier New"/>
                <a:cs typeface="Courier New"/>
                <a:sym typeface="Courier New"/>
              </a:rPr>
              <a:t>, </a:t>
            </a:r>
            <a:r>
              <a:rPr lang="en" sz="1800" i="1" dirty="0">
                <a:latin typeface="Courier New"/>
                <a:ea typeface="Courier New"/>
                <a:cs typeface="Courier New"/>
                <a:sym typeface="Courier New"/>
              </a:rPr>
              <a:t>newElement</a:t>
            </a:r>
            <a:r>
              <a:rPr lang="en" sz="1800" dirty="0">
                <a:latin typeface="Courier New"/>
                <a:ea typeface="Courier New"/>
                <a:cs typeface="Courier New"/>
                <a:sym typeface="Courier New"/>
              </a:rPr>
              <a:t>)</a:t>
            </a:r>
          </a:p>
          <a:p>
            <a:pPr lvl="0" rtl="0">
              <a:buClr>
                <a:srgbClr val="000000"/>
              </a:buClr>
              <a:buSzPct val="36666"/>
              <a:buFont typeface="Arial"/>
              <a:buNone/>
            </a:pPr>
            <a:r>
              <a:rPr lang="en" dirty="0"/>
              <a:t>Example:</a:t>
            </a:r>
          </a:p>
          <a:p>
            <a:pPr marL="457200" lvl="0" indent="0" rtl="0">
              <a:buClr>
                <a:srgbClr val="000000"/>
              </a:buClr>
              <a:buSzPct val="61111"/>
              <a:buFont typeface="Arial"/>
              <a:buNone/>
            </a:pPr>
            <a:r>
              <a:rPr lang="en" sz="1800" dirty="0">
                <a:latin typeface="Courier New"/>
                <a:ea typeface="Courier New"/>
                <a:cs typeface="Courier New"/>
                <a:sym typeface="Courier New"/>
              </a:rPr>
              <a:t>&gt;&gt;&gt; myList = [2, 4, 6, 8]</a:t>
            </a:r>
          </a:p>
          <a:p>
            <a:pPr marL="457200" lvl="0" indent="0" rtl="0">
              <a:buClr>
                <a:srgbClr val="000000"/>
              </a:buClr>
              <a:buSzPct val="61111"/>
              <a:buFont typeface="Arial"/>
              <a:buNone/>
            </a:pPr>
            <a:r>
              <a:rPr lang="en" sz="1800" dirty="0">
                <a:latin typeface="Courier New"/>
                <a:ea typeface="Courier New"/>
                <a:cs typeface="Courier New"/>
                <a:sym typeface="Courier New"/>
              </a:rPr>
              <a:t>&gt;&gt;&gt; myList.insert(1, "hi!")</a:t>
            </a:r>
          </a:p>
          <a:p>
            <a:pPr marL="457200" lvl="0" indent="0" rtl="0">
              <a:buClr>
                <a:srgbClr val="000000"/>
              </a:buClr>
              <a:buSzPct val="61111"/>
              <a:buFont typeface="Arial"/>
              <a:buNone/>
            </a:pPr>
            <a:r>
              <a:rPr lang="en" sz="1800" dirty="0">
                <a:latin typeface="Courier New"/>
                <a:ea typeface="Courier New"/>
                <a:cs typeface="Courier New"/>
                <a:sym typeface="Courier New"/>
              </a:rPr>
              <a:t>&gt;&gt;&gt; print myList</a:t>
            </a:r>
          </a:p>
          <a:p>
            <a:pPr marL="457200" lvl="0" indent="0" rtl="0">
              <a:buClr>
                <a:srgbClr val="000000"/>
              </a:buClr>
              <a:buSzPct val="61111"/>
              <a:buFont typeface="Arial"/>
              <a:buNone/>
            </a:pPr>
            <a:r>
              <a:rPr lang="en" sz="1800" dirty="0">
                <a:latin typeface="Courier New"/>
                <a:ea typeface="Courier New"/>
                <a:cs typeface="Courier New"/>
                <a:sym typeface="Courier New"/>
              </a:rPr>
              <a:t>[2, 'hi!', 4, 6, 8]</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270448560"/>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adding to lists</a:t>
            </a:r>
          </a:p>
        </p:txBody>
      </p:sp>
      <p:sp>
        <p:nvSpPr>
          <p:cNvPr id="210" name="Shape 21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marL="0" lvl="0" indent="0" rtl="0">
              <a:buClr>
                <a:srgbClr val="000000"/>
              </a:buClr>
              <a:buSzPct val="36666"/>
              <a:buFont typeface="Arial"/>
              <a:buNone/>
            </a:pPr>
            <a:r>
              <a:rPr lang="en" dirty="0"/>
              <a:t>How do I insert an 'e' between the 'd' and 'f'?</a:t>
            </a:r>
          </a:p>
          <a:p>
            <a:endParaRPr lang="en" dirty="0"/>
          </a:p>
          <a:p>
            <a:endParaRPr lang="en" dirty="0"/>
          </a:p>
        </p:txBody>
      </p:sp>
      <p:graphicFrame>
        <p:nvGraphicFramePr>
          <p:cNvPr id="211" name="Shape 211"/>
          <p:cNvGraphicFramePr/>
          <p:nvPr>
            <p:extLst>
              <p:ext uri="{D42A27DB-BD31-4B8C-83A1-F6EECF244321}">
                <p14:modId xmlns:p14="http://schemas.microsoft.com/office/powerpoint/2010/main" val="277191753"/>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dirty="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'a'</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'b'</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'd'</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'f'</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'g'</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44042094"/>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adding to lists</a:t>
            </a:r>
          </a:p>
        </p:txBody>
      </p:sp>
      <p:sp>
        <p:nvSpPr>
          <p:cNvPr id="217" name="Shape 21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How do I insert an 'e' between the 'd' and 'f'?</a:t>
            </a:r>
          </a:p>
          <a:p>
            <a:endParaRPr lang="en" dirty="0"/>
          </a:p>
          <a:p>
            <a:pPr lvl="0" rtl="0">
              <a:buClr>
                <a:srgbClr val="000000"/>
              </a:buClr>
              <a:buSzPct val="36666"/>
              <a:buFont typeface="Arial"/>
              <a:buNone/>
            </a:pPr>
            <a:r>
              <a:rPr lang="en" dirty="0"/>
              <a:t>Answer:</a:t>
            </a:r>
          </a:p>
          <a:p>
            <a:pPr marL="457200" lvl="0" indent="0">
              <a:buClr>
                <a:srgbClr val="000000"/>
              </a:buClr>
              <a:buSzPct val="61111"/>
              <a:buFont typeface="Arial"/>
              <a:buNone/>
            </a:pPr>
            <a:r>
              <a:rPr lang="en" sz="1800" dirty="0">
                <a:latin typeface="Courier New"/>
                <a:ea typeface="Courier New"/>
                <a:cs typeface="Courier New"/>
                <a:sym typeface="Courier New"/>
              </a:rPr>
              <a:t>myList.insert(4, 'e')</a:t>
            </a:r>
          </a:p>
        </p:txBody>
      </p:sp>
      <p:graphicFrame>
        <p:nvGraphicFramePr>
          <p:cNvPr id="218" name="Shape 218"/>
          <p:cNvGraphicFramePr/>
          <p:nvPr>
            <p:extLst>
              <p:ext uri="{D42A27DB-BD31-4B8C-83A1-F6EECF244321}">
                <p14:modId xmlns:p14="http://schemas.microsoft.com/office/powerpoint/2010/main" val="2080379073"/>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dirty="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'a'</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'b'</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'c'</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'd'</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'f'</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'g'</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75570561"/>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sz="3600" dirty="0"/>
              <a:t>Remove element from list: </a:t>
            </a:r>
            <a:r>
              <a:rPr lang="en" sz="3600" dirty="0">
                <a:latin typeface="Courier New"/>
                <a:ea typeface="Courier New"/>
                <a:cs typeface="Courier New"/>
                <a:sym typeface="Courier New"/>
              </a:rPr>
              <a:t>.remove()</a:t>
            </a:r>
          </a:p>
        </p:txBody>
      </p:sp>
      <p:sp>
        <p:nvSpPr>
          <p:cNvPr id="244" name="Shape 24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Purpose:</a:t>
            </a:r>
          </a:p>
          <a:p>
            <a:pPr marL="457200" lvl="0" indent="0" rtl="0">
              <a:buClr>
                <a:srgbClr val="000000"/>
              </a:buClr>
              <a:buSzPct val="36666"/>
              <a:buFont typeface="Arial"/>
              <a:buNone/>
            </a:pPr>
            <a:r>
              <a:rPr lang="en" dirty="0"/>
              <a:t>Removes the first occurrence of the specified element. Elements that come after will be moved up one index.</a:t>
            </a:r>
          </a:p>
          <a:p>
            <a:pPr lvl="0" rtl="0">
              <a:buClr>
                <a:srgbClr val="000000"/>
              </a:buClr>
              <a:buSzPct val="36666"/>
              <a:buFont typeface="Arial"/>
              <a:buNone/>
            </a:pPr>
            <a:r>
              <a:rPr lang="en" dirty="0"/>
              <a:t>Syntax:</a:t>
            </a:r>
          </a:p>
          <a:p>
            <a:pPr marL="457200" lvl="0" indent="0" rtl="0">
              <a:buClr>
                <a:srgbClr val="000000"/>
              </a:buClr>
              <a:buSzPct val="61111"/>
              <a:buFont typeface="Arial"/>
              <a:buNone/>
            </a:pPr>
            <a:r>
              <a:rPr lang="en" sz="1800" dirty="0">
                <a:latin typeface="Courier New"/>
                <a:ea typeface="Courier New"/>
                <a:cs typeface="Courier New"/>
                <a:sym typeface="Courier New"/>
              </a:rPr>
              <a:t>list.remove(</a:t>
            </a:r>
            <a:r>
              <a:rPr lang="en" sz="1800" i="1" dirty="0">
                <a:latin typeface="Courier New"/>
                <a:ea typeface="Courier New"/>
                <a:cs typeface="Courier New"/>
                <a:sym typeface="Courier New"/>
              </a:rPr>
              <a:t>element</a:t>
            </a:r>
            <a:r>
              <a:rPr lang="en" sz="1800" dirty="0">
                <a:latin typeface="Courier New"/>
                <a:ea typeface="Courier New"/>
                <a:cs typeface="Courier New"/>
                <a:sym typeface="Courier New"/>
              </a:rPr>
              <a:t>)</a:t>
            </a:r>
          </a:p>
          <a:p>
            <a:pPr lvl="0" rtl="0">
              <a:buClr>
                <a:srgbClr val="000000"/>
              </a:buClr>
              <a:buSzPct val="36666"/>
              <a:buFont typeface="Arial"/>
              <a:buNone/>
            </a:pPr>
            <a:r>
              <a:rPr lang="en" dirty="0"/>
              <a:t>Example:</a:t>
            </a:r>
          </a:p>
          <a:p>
            <a:pPr marL="457200" lvl="0" indent="0" rtl="0">
              <a:buClr>
                <a:srgbClr val="000000"/>
              </a:buClr>
              <a:buSzPct val="61111"/>
              <a:buFont typeface="Arial"/>
              <a:buNone/>
            </a:pPr>
            <a:r>
              <a:rPr lang="en" sz="1800" dirty="0">
                <a:latin typeface="Courier New"/>
                <a:ea typeface="Courier New"/>
                <a:cs typeface="Courier New"/>
                <a:sym typeface="Courier New"/>
              </a:rPr>
              <a:t>&gt;&gt;&gt; myList = [22, 44, 66, 88]</a:t>
            </a:r>
          </a:p>
          <a:p>
            <a:pPr marL="457200" lvl="0" indent="0" rtl="0">
              <a:buClr>
                <a:srgbClr val="000000"/>
              </a:buClr>
              <a:buSzPct val="61111"/>
              <a:buFont typeface="Arial"/>
              <a:buNone/>
            </a:pPr>
            <a:r>
              <a:rPr lang="en" sz="1800" dirty="0">
                <a:latin typeface="Courier New"/>
                <a:ea typeface="Courier New"/>
                <a:cs typeface="Courier New"/>
                <a:sym typeface="Courier New"/>
              </a:rPr>
              <a:t>&gt;&gt;&gt; myList.remove(44)</a:t>
            </a:r>
          </a:p>
          <a:p>
            <a:pPr marL="457200" lvl="0" indent="0" rtl="0">
              <a:buClr>
                <a:srgbClr val="000000"/>
              </a:buClr>
              <a:buSzPct val="61111"/>
              <a:buFont typeface="Arial"/>
              <a:buNone/>
            </a:pPr>
            <a:r>
              <a:rPr lang="en" sz="1800" dirty="0">
                <a:latin typeface="Courier New"/>
                <a:ea typeface="Courier New"/>
                <a:cs typeface="Courier New"/>
                <a:sym typeface="Courier New"/>
              </a:rPr>
              <a:t>&gt;&gt;&gt; print myList</a:t>
            </a:r>
          </a:p>
          <a:p>
            <a:pPr marL="457200" lvl="0" indent="0" rtl="0">
              <a:buClr>
                <a:srgbClr val="000000"/>
              </a:buClr>
              <a:buSzPct val="61111"/>
              <a:buFont typeface="Arial"/>
              <a:buNone/>
            </a:pPr>
            <a:r>
              <a:rPr lang="en" sz="1800" dirty="0">
                <a:latin typeface="Courier New"/>
                <a:ea typeface="Courier New"/>
                <a:cs typeface="Courier New"/>
                <a:sym typeface="Courier New"/>
              </a:rPr>
              <a:t>[22, 66, 88]</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053524580"/>
      </p:ext>
    </p:extLst>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prstGeom prst="rect">
            <a:avLst/>
          </a:prstGeom>
        </p:spPr>
        <p:txBody>
          <a:bodyPr lIns="91425" tIns="91425" rIns="91425" bIns="91425" anchor="b" anchorCtr="0">
            <a:noAutofit/>
          </a:bodyPr>
          <a:lstStyle/>
          <a:p>
            <a:pPr>
              <a:buNone/>
            </a:pPr>
            <a:r>
              <a:rPr lang="en"/>
              <a:t>Practice with removing from lists</a:t>
            </a:r>
          </a:p>
        </p:txBody>
      </p:sp>
      <p:sp>
        <p:nvSpPr>
          <p:cNvPr id="250" name="Shape 250"/>
          <p:cNvSpPr txBox="1">
            <a:spLocks noGrp="1"/>
          </p:cNvSpPr>
          <p:nvPr>
            <p:ph idx="1"/>
          </p:nvPr>
        </p:nvSpPr>
        <p:spPr>
          <a:prstGeom prst="rect">
            <a:avLst/>
          </a:prstGeom>
        </p:spPr>
        <p:txBody>
          <a:bodyPr lIns="91425" tIns="91425" rIns="91425" bIns="91425" anchor="t" anchorCtr="0">
            <a:noAutofit/>
          </a:bodyPr>
          <a:lstStyle/>
          <a:p>
            <a:pPr lvl="0" rtl="0">
              <a:buNone/>
            </a:pPr>
            <a:r>
              <a:rPr lang="en"/>
              <a:t>
</a:t>
            </a:r>
          </a:p>
          <a:p>
            <a:pPr lvl="0" rtl="0">
              <a:buNone/>
            </a:pPr>
            <a:r>
              <a:rPr lang="en"/>
              <a:t>What will this code print?</a:t>
            </a:r>
          </a:p>
          <a:p>
            <a:pPr marL="457200" lvl="0" indent="0" rtl="0">
              <a:buNone/>
            </a:pPr>
            <a:r>
              <a:rPr lang="en" sz="1800">
                <a:latin typeface="Courier New"/>
                <a:ea typeface="Courier New"/>
                <a:cs typeface="Courier New"/>
                <a:sym typeface="Courier New"/>
              </a:rPr>
              <a:t>myList.remove(4)</a:t>
            </a:r>
          </a:p>
          <a:p>
            <a:pPr marL="457200" lvl="0" indent="0" rtl="0">
              <a:buNone/>
            </a:pPr>
            <a:r>
              <a:rPr lang="en" sz="1800">
                <a:latin typeface="Courier New"/>
                <a:ea typeface="Courier New"/>
                <a:cs typeface="Courier New"/>
                <a:sym typeface="Courier New"/>
              </a:rPr>
              <a:t>print myList</a:t>
            </a: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a:p>
            <a:endParaRPr lang="en" sz="1800">
              <a:latin typeface="Courier New"/>
              <a:ea typeface="Courier New"/>
              <a:cs typeface="Courier New"/>
              <a:sym typeface="Courier New"/>
            </a:endParaRPr>
          </a:p>
        </p:txBody>
      </p:sp>
      <p:graphicFrame>
        <p:nvGraphicFramePr>
          <p:cNvPr id="251" name="Shape 251"/>
          <p:cNvGraphicFramePr/>
          <p:nvPr>
            <p:extLst>
              <p:ext uri="{D42A27DB-BD31-4B8C-83A1-F6EECF244321}">
                <p14:modId xmlns:p14="http://schemas.microsoft.com/office/powerpoint/2010/main" val="414707521"/>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2</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6</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45870789"/>
      </p:ext>
    </p:extLst>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removing from lists</a:t>
            </a:r>
          </a:p>
        </p:txBody>
      </p:sp>
      <p:sp>
        <p:nvSpPr>
          <p:cNvPr id="257" name="Shape 25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myList.remove(4)</a:t>
            </a:r>
          </a:p>
          <a:p>
            <a:pPr marL="457200" lvl="0" indent="0" rtl="0">
              <a:buClr>
                <a:srgbClr val="000000"/>
              </a:buClr>
              <a:buSzPct val="61111"/>
              <a:buFont typeface="Arial"/>
              <a:buNone/>
            </a:pPr>
            <a:r>
              <a:rPr lang="en" sz="1800" dirty="0">
                <a:latin typeface="Courier New"/>
                <a:ea typeface="Courier New"/>
                <a:cs typeface="Courier New"/>
                <a:sym typeface="Courier New"/>
              </a:rPr>
              <a:t>print myList</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pPr lvl="0" rtl="0">
              <a:buClr>
                <a:srgbClr val="000000"/>
              </a:buClr>
              <a:buSzPct val="61111"/>
              <a:buFont typeface="Arial"/>
              <a:buNone/>
            </a:pPr>
            <a:r>
              <a:rPr lang="en" sz="1800" dirty="0">
                <a:latin typeface="Courier New"/>
                <a:ea typeface="Courier New"/>
                <a:cs typeface="Courier New"/>
                <a:sym typeface="Courier New"/>
              </a:rPr>
              <a:t>Answer:</a:t>
            </a:r>
          </a:p>
          <a:p>
            <a:pPr marL="457200" lvl="0" indent="0">
              <a:buClr>
                <a:srgbClr val="000000"/>
              </a:buClr>
              <a:buSzPct val="61111"/>
              <a:buFont typeface="Arial"/>
              <a:buNone/>
            </a:pPr>
            <a:r>
              <a:rPr lang="en" sz="1800" dirty="0">
                <a:latin typeface="Courier New"/>
                <a:ea typeface="Courier New"/>
                <a:cs typeface="Courier New"/>
                <a:sym typeface="Courier New"/>
              </a:rPr>
              <a:t>[1, 2, 3, 5, 6]</a:t>
            </a:r>
          </a:p>
        </p:txBody>
      </p:sp>
      <p:graphicFrame>
        <p:nvGraphicFramePr>
          <p:cNvPr id="258" name="Shape 258"/>
          <p:cNvGraphicFramePr/>
          <p:nvPr>
            <p:extLst>
              <p:ext uri="{D42A27DB-BD31-4B8C-83A1-F6EECF244321}">
                <p14:modId xmlns:p14="http://schemas.microsoft.com/office/powerpoint/2010/main" val="2769710944"/>
              </p:ext>
            </p:extLst>
          </p:nvPr>
        </p:nvGraphicFramePr>
        <p:xfrm>
          <a:off x="1180650" y="1620700"/>
          <a:ext cx="5475050" cy="792420"/>
        </p:xfrm>
        <a:graphic>
          <a:graphicData uri="http://schemas.openxmlformats.org/drawingml/2006/table">
            <a:tbl>
              <a:tblPr>
                <a:noFill/>
              </a:tblPr>
              <a:tblGrid>
                <a:gridCol w="912500">
                  <a:extLst>
                    <a:ext uri="{9D8B030D-6E8A-4147-A177-3AD203B41FA5}">
                      <a16:colId xmlns:a16="http://schemas.microsoft.com/office/drawing/2014/main" val="20000"/>
                    </a:ext>
                  </a:extLst>
                </a:gridCol>
                <a:gridCol w="760425">
                  <a:extLst>
                    <a:ext uri="{9D8B030D-6E8A-4147-A177-3AD203B41FA5}">
                      <a16:colId xmlns:a16="http://schemas.microsoft.com/office/drawing/2014/main" val="20001"/>
                    </a:ext>
                  </a:extLst>
                </a:gridCol>
                <a:gridCol w="760425">
                  <a:extLst>
                    <a:ext uri="{9D8B030D-6E8A-4147-A177-3AD203B41FA5}">
                      <a16:colId xmlns:a16="http://schemas.microsoft.com/office/drawing/2014/main" val="20002"/>
                    </a:ext>
                  </a:extLst>
                </a:gridCol>
                <a:gridCol w="760425">
                  <a:extLst>
                    <a:ext uri="{9D8B030D-6E8A-4147-A177-3AD203B41FA5}">
                      <a16:colId xmlns:a16="http://schemas.microsoft.com/office/drawing/2014/main" val="20003"/>
                    </a:ext>
                  </a:extLst>
                </a:gridCol>
                <a:gridCol w="760425">
                  <a:extLst>
                    <a:ext uri="{9D8B030D-6E8A-4147-A177-3AD203B41FA5}">
                      <a16:colId xmlns:a16="http://schemas.microsoft.com/office/drawing/2014/main" val="20004"/>
                    </a:ext>
                  </a:extLst>
                </a:gridCol>
                <a:gridCol w="760425">
                  <a:extLst>
                    <a:ext uri="{9D8B030D-6E8A-4147-A177-3AD203B41FA5}">
                      <a16:colId xmlns:a16="http://schemas.microsoft.com/office/drawing/2014/main" val="20005"/>
                    </a:ext>
                  </a:extLst>
                </a:gridCol>
                <a:gridCol w="760425">
                  <a:extLst>
                    <a:ext uri="{9D8B030D-6E8A-4147-A177-3AD203B41FA5}">
                      <a16:colId xmlns:a16="http://schemas.microsoft.com/office/drawing/2014/main" val="20006"/>
                    </a:ext>
                  </a:extLst>
                </a:gridCol>
              </a:tblGrid>
              <a:tr h="381000">
                <a:tc>
                  <a:txBody>
                    <a:bodyPr/>
                    <a:lstStyle/>
                    <a:p>
                      <a:endParaRPr sz="1400"/>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0</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1</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2</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3</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4</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solidFill>
                            <a:srgbClr val="0000FF"/>
                          </a:solidFill>
                          <a:latin typeface="Courier New"/>
                          <a:ea typeface="Courier New"/>
                          <a:cs typeface="Courier New"/>
                          <a:sym typeface="Courier New"/>
                        </a:rPr>
                        <a:t>5</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lvl="0" rtl="0">
                        <a:buClr>
                          <a:srgbClr val="000000"/>
                        </a:buClr>
                        <a:buSzPct val="78571"/>
                        <a:buFont typeface="Arial"/>
                        <a:buNone/>
                      </a:pPr>
                      <a:r>
                        <a:rPr lang="en" sz="1400">
                          <a:latin typeface="Courier New"/>
                          <a:ea typeface="Courier New"/>
                          <a:cs typeface="Courier New"/>
                          <a:sym typeface="Courier New"/>
                        </a:rPr>
                        <a:t>myList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1</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2</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3</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4</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a:latin typeface="Courier New"/>
                          <a:ea typeface="Courier New"/>
                          <a:cs typeface="Courier New"/>
                          <a:sym typeface="Courier New"/>
                        </a:rPr>
                        <a:t>5</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buClr>
                          <a:srgbClr val="000000"/>
                        </a:buClr>
                        <a:buSzPct val="78571"/>
                        <a:buFont typeface="Arial"/>
                        <a:buNone/>
                      </a:pPr>
                      <a:r>
                        <a:rPr lang="en" sz="1400" dirty="0">
                          <a:latin typeface="Courier New"/>
                          <a:ea typeface="Courier New"/>
                          <a:cs typeface="Courier New"/>
                          <a:sym typeface="Courier New"/>
                        </a:rPr>
                        <a:t>6</a:t>
                      </a:r>
                    </a:p>
                  </a:txBody>
                  <a:tcPr marL="91425" marR="91425" marT="91425" marB="9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67844606"/>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lists</a:t>
            </a:r>
          </a:p>
        </p:txBody>
      </p:sp>
      <p:sp>
        <p:nvSpPr>
          <p:cNvPr id="284" name="Shape 28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 sz="1800" dirty="0">
                <a:latin typeface="Courier New"/>
                <a:ea typeface="Courier New"/>
                <a:cs typeface="Courier New"/>
                <a:sym typeface="Courier New"/>
              </a:rPr>
              <a:t>for i in ["cat", "dog", "mouse", "human"]:</a:t>
            </a:r>
          </a:p>
          <a:p>
            <a:pPr marL="457200" lvl="0" indent="0" rtl="0">
              <a:buClr>
                <a:srgbClr val="000000"/>
              </a:buClr>
              <a:buSzPct val="61111"/>
              <a:buFont typeface="Arial"/>
              <a:buNone/>
            </a:pPr>
            <a:r>
              <a:rPr lang="en" sz="1800" dirty="0">
                <a:latin typeface="Courier New"/>
                <a:ea typeface="Courier New"/>
                <a:cs typeface="Courier New"/>
                <a:sym typeface="Courier New"/>
              </a:rPr>
              <a:t>	print "I am a", i</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4055720334"/>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lists</a:t>
            </a:r>
          </a:p>
        </p:txBody>
      </p:sp>
      <p:sp>
        <p:nvSpPr>
          <p:cNvPr id="290" name="Shape 29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 sz="1800" dirty="0">
                <a:latin typeface="Courier New"/>
                <a:ea typeface="Courier New"/>
                <a:cs typeface="Courier New"/>
                <a:sym typeface="Courier New"/>
              </a:rPr>
              <a:t>for i in ["cat", "dog", "mouse", "human"]:</a:t>
            </a:r>
          </a:p>
          <a:p>
            <a:pPr marL="457200" lvl="0" indent="0" rtl="0">
              <a:buClr>
                <a:srgbClr val="000000"/>
              </a:buClr>
              <a:buSzPct val="61111"/>
              <a:buFont typeface="Arial"/>
              <a:buNone/>
            </a:pPr>
            <a:r>
              <a:rPr lang="en" sz="1800" dirty="0">
                <a:latin typeface="Courier New"/>
                <a:ea typeface="Courier New"/>
                <a:cs typeface="Courier New"/>
                <a:sym typeface="Courier New"/>
              </a:rPr>
              <a:t>	print "I am a", i</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rtl="0">
              <a:buClr>
                <a:srgbClr val="000000"/>
              </a:buClr>
              <a:buSzPct val="61111"/>
              <a:buFont typeface="Arial"/>
              <a:buNone/>
            </a:pPr>
            <a:r>
              <a:rPr lang="en" sz="1800" dirty="0">
                <a:latin typeface="Courier New"/>
                <a:ea typeface="Courier New"/>
                <a:cs typeface="Courier New"/>
                <a:sym typeface="Courier New"/>
              </a:rPr>
              <a:t>I am a cat</a:t>
            </a:r>
          </a:p>
          <a:p>
            <a:pPr marL="457200" lvl="0" indent="0" rtl="0">
              <a:buClr>
                <a:srgbClr val="000000"/>
              </a:buClr>
              <a:buSzPct val="61111"/>
              <a:buFont typeface="Arial"/>
              <a:buNone/>
            </a:pPr>
            <a:r>
              <a:rPr lang="en" sz="1800" dirty="0">
                <a:latin typeface="Courier New"/>
                <a:ea typeface="Courier New"/>
                <a:cs typeface="Courier New"/>
                <a:sym typeface="Courier New"/>
              </a:rPr>
              <a:t>I am a dog</a:t>
            </a:r>
          </a:p>
          <a:p>
            <a:pPr marL="457200" lvl="0" indent="0" rtl="0">
              <a:buClr>
                <a:srgbClr val="000000"/>
              </a:buClr>
              <a:buSzPct val="61111"/>
              <a:buFont typeface="Arial"/>
              <a:buNone/>
            </a:pPr>
            <a:r>
              <a:rPr lang="en" sz="1800" dirty="0">
                <a:latin typeface="Courier New"/>
                <a:ea typeface="Courier New"/>
                <a:cs typeface="Courier New"/>
                <a:sym typeface="Courier New"/>
              </a:rPr>
              <a:t>I am a mouse</a:t>
            </a:r>
          </a:p>
          <a:p>
            <a:pPr marL="457200" lvl="0" indent="0">
              <a:buClr>
                <a:srgbClr val="000000"/>
              </a:buClr>
              <a:buSzPct val="61111"/>
              <a:buFont typeface="Arial"/>
              <a:buNone/>
            </a:pPr>
            <a:r>
              <a:rPr lang="en" sz="1800" dirty="0">
                <a:latin typeface="Courier New"/>
                <a:ea typeface="Courier New"/>
                <a:cs typeface="Courier New"/>
                <a:sym typeface="Courier New"/>
              </a:rPr>
              <a:t>I am a human</a:t>
            </a:r>
          </a:p>
        </p:txBody>
      </p:sp>
    </p:spTree>
    <p:extLst>
      <p:ext uri="{BB962C8B-B14F-4D97-AF65-F5344CB8AC3E}">
        <p14:creationId xmlns:p14="http://schemas.microsoft.com/office/powerpoint/2010/main" val="595692011"/>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lists</a:t>
            </a:r>
          </a:p>
        </p:txBody>
      </p:sp>
      <p:sp>
        <p:nvSpPr>
          <p:cNvPr id="296" name="Shape 296"/>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None/>
            </a:pPr>
            <a:r>
              <a:rPr lang="en" sz="1800" dirty="0">
                <a:latin typeface="Courier New"/>
                <a:ea typeface="Courier New"/>
                <a:cs typeface="Courier New"/>
                <a:sym typeface="Courier New"/>
              </a:rPr>
              <a:t>myStuff = ["cat", 2, True, 99.5]</a:t>
            </a:r>
          </a:p>
          <a:p>
            <a:pPr marL="457200" lvl="0" indent="0" rtl="0">
              <a:buClr>
                <a:srgbClr val="000000"/>
              </a:buClr>
              <a:buSzPct val="61111"/>
              <a:buFont typeface="Arial"/>
              <a:buNone/>
            </a:pPr>
            <a:r>
              <a:rPr lang="en" sz="1800" dirty="0">
                <a:latin typeface="Courier New"/>
                <a:ea typeface="Courier New"/>
                <a:cs typeface="Courier New"/>
                <a:sym typeface="Courier New"/>
              </a:rPr>
              <a:t>for i in myStuff:</a:t>
            </a:r>
          </a:p>
          <a:p>
            <a:pPr marL="457200" lvl="0" indent="0" rtl="0">
              <a:buClr>
                <a:srgbClr val="000000"/>
              </a:buClr>
              <a:buSzPct val="61111"/>
              <a:buFont typeface="Arial"/>
              <a:buNone/>
            </a:pPr>
            <a:r>
              <a:rPr lang="en" sz="1800" dirty="0">
                <a:latin typeface="Courier New"/>
                <a:ea typeface="Courier New"/>
                <a:cs typeface="Courier New"/>
                <a:sym typeface="Courier New"/>
              </a:rPr>
              <a:t>	print i</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520636730"/>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2477</TotalTime>
  <Words>3497</Words>
  <Application>Microsoft Macintosh PowerPoint</Application>
  <PresentationFormat>On-screen Show (4:3)</PresentationFormat>
  <Paragraphs>943</Paragraphs>
  <Slides>67</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Courier New</vt:lpstr>
      <vt:lpstr>Wingdings</vt:lpstr>
      <vt:lpstr>Office Theme</vt:lpstr>
      <vt:lpstr>Data structures pt I: Lists</vt:lpstr>
      <vt:lpstr>Today's schedule</vt:lpstr>
      <vt:lpstr>1. Lists</vt:lpstr>
      <vt:lpstr>What is a list?</vt:lpstr>
      <vt:lpstr>What is a list?</vt:lpstr>
      <vt:lpstr>What is a list?</vt:lpstr>
      <vt:lpstr>Practice with lists</vt:lpstr>
      <vt:lpstr>Practice with lists</vt:lpstr>
      <vt:lpstr>Practice with lists</vt:lpstr>
      <vt:lpstr>Practice with lists</vt:lpstr>
      <vt:lpstr>How lists work</vt:lpstr>
      <vt:lpstr>How lists work</vt:lpstr>
      <vt:lpstr>Accessing elements in a list</vt:lpstr>
      <vt:lpstr>Practice with list indexing</vt:lpstr>
      <vt:lpstr>Practice with list indexing</vt:lpstr>
      <vt:lpstr>Practice with list indexing</vt:lpstr>
      <vt:lpstr>Practice with list indexing</vt:lpstr>
      <vt:lpstr>Practice with list indexing</vt:lpstr>
      <vt:lpstr>Practice with list indexing</vt:lpstr>
      <vt:lpstr>Practice with list indexing</vt:lpstr>
      <vt:lpstr>Practice with list indexing</vt:lpstr>
      <vt:lpstr>Practice with list indexing</vt:lpstr>
      <vt:lpstr>Practice with list indexing</vt:lpstr>
      <vt:lpstr>Practice with list indexing</vt:lpstr>
      <vt:lpstr>Practice with list indexing</vt:lpstr>
      <vt:lpstr>Practice with list indexing</vt:lpstr>
      <vt:lpstr>Practice with list indexing</vt:lpstr>
      <vt:lpstr>Creating a list</vt:lpstr>
      <vt:lpstr>Adding to a list</vt:lpstr>
      <vt:lpstr>Removing from list</vt:lpstr>
      <vt:lpstr>Practice with lists</vt:lpstr>
      <vt:lpstr>Practice with lists</vt:lpstr>
      <vt:lpstr>Practice with lists</vt:lpstr>
      <vt:lpstr>Practice with lists</vt:lpstr>
      <vt:lpstr>Practice with lists</vt:lpstr>
      <vt:lpstr>Practice with lists</vt:lpstr>
      <vt:lpstr>Practice with lists</vt:lpstr>
      <vt:lpstr>Practice with lists</vt:lpstr>
      <vt:lpstr>Checking if something is in the list</vt:lpstr>
      <vt:lpstr>Iterating through a list</vt:lpstr>
      <vt:lpstr>List slicing</vt:lpstr>
      <vt:lpstr>Side note: indexing strings like lists</vt:lpstr>
      <vt:lpstr>Side note: indexing strings like lists</vt:lpstr>
      <vt:lpstr>Strategies for modifying strings</vt:lpstr>
      <vt:lpstr>Strategies for modifying strings</vt:lpstr>
      <vt:lpstr>Useful list functions</vt:lpstr>
      <vt:lpstr>Functions that work on lists</vt:lpstr>
      <vt:lpstr>2. File parsing with .split()</vt:lpstr>
      <vt:lpstr>The situation</vt:lpstr>
      <vt:lpstr>.split()</vt:lpstr>
      <vt:lpstr>.split()</vt:lpstr>
      <vt:lpstr>More examples</vt:lpstr>
      <vt:lpstr>Why is .split() important?</vt:lpstr>
      <vt:lpstr>A more realistic example:  parsing a data file</vt:lpstr>
      <vt:lpstr>A more realistic example:  parsing a data file</vt:lpstr>
      <vt:lpstr>A more realistic example:  parsing a data file</vt:lpstr>
      <vt:lpstr>A more realistic example:  parsing a data file</vt:lpstr>
      <vt:lpstr>Appendix</vt:lpstr>
      <vt:lpstr>Nested lists</vt:lpstr>
      <vt:lpstr>List comprehensions (advanced)</vt:lpstr>
      <vt:lpstr>List comprehensions (advanced)</vt:lpstr>
      <vt:lpstr>Inserting into a list: .insert()</vt:lpstr>
      <vt:lpstr>Practice with adding to lists</vt:lpstr>
      <vt:lpstr>Practice with adding to lists</vt:lpstr>
      <vt:lpstr>Remove element from list: .remove()</vt:lpstr>
      <vt:lpstr>Practice with removing from lists</vt:lpstr>
      <vt:lpstr>Practice with removing from lists</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I/O &amp; Lists</dc:title>
  <dc:creator>Sarah</dc:creator>
  <cp:lastModifiedBy>Microsoft Office User</cp:lastModifiedBy>
  <cp:revision>63</cp:revision>
  <dcterms:created xsi:type="dcterms:W3CDTF">2013-08-05T13:53:14Z</dcterms:created>
  <dcterms:modified xsi:type="dcterms:W3CDTF">2018-08-08T20:53:57Z</dcterms:modified>
</cp:coreProperties>
</file>